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320" r:id="rId4"/>
    <p:sldId id="321" r:id="rId5"/>
    <p:sldId id="322" r:id="rId6"/>
    <p:sldId id="323" r:id="rId7"/>
    <p:sldId id="324" r:id="rId8"/>
    <p:sldId id="330" r:id="rId9"/>
    <p:sldId id="331" r:id="rId10"/>
    <p:sldId id="472" r:id="rId11"/>
    <p:sldId id="332" r:id="rId12"/>
    <p:sldId id="325" r:id="rId13"/>
    <p:sldId id="465" r:id="rId14"/>
    <p:sldId id="326" r:id="rId15"/>
    <p:sldId id="474" r:id="rId16"/>
    <p:sldId id="466" r:id="rId17"/>
    <p:sldId id="467" r:id="rId18"/>
    <p:sldId id="468" r:id="rId19"/>
    <p:sldId id="329" r:id="rId20"/>
    <p:sldId id="469" r:id="rId21"/>
    <p:sldId id="388" r:id="rId22"/>
    <p:sldId id="399" r:id="rId23"/>
    <p:sldId id="400" r:id="rId24"/>
    <p:sldId id="473" r:id="rId25"/>
    <p:sldId id="281" r:id="rId26"/>
    <p:sldId id="328" r:id="rId27"/>
    <p:sldId id="267" r:id="rId28"/>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23" autoAdjust="0"/>
    <p:restoredTop sz="94660"/>
  </p:normalViewPr>
  <p:slideViewPr>
    <p:cSldViewPr snapToGrid="0">
      <p:cViewPr varScale="1">
        <p:scale>
          <a:sx n="74" d="100"/>
          <a:sy n="74" d="100"/>
        </p:scale>
        <p:origin x="297"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AC66C03-54FA-496F-96F6-DAAC4CA94E84}"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6111C-1009-4610-9499-90336125AD9E}" type="slidenum">
              <a:rPr lang="en-US" smtClean="0"/>
              <a:t>‹#›</a:t>
            </a:fld>
            <a:endParaRPr lang="en-US"/>
          </a:p>
        </p:txBody>
      </p:sp>
    </p:spTree>
    <p:extLst>
      <p:ext uri="{BB962C8B-B14F-4D97-AF65-F5344CB8AC3E}">
        <p14:creationId xmlns:p14="http://schemas.microsoft.com/office/powerpoint/2010/main" val="1472311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C66C03-54FA-496F-96F6-DAAC4CA94E84}"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6111C-1009-4610-9499-90336125AD9E}" type="slidenum">
              <a:rPr lang="en-US" smtClean="0"/>
              <a:t>‹#›</a:t>
            </a:fld>
            <a:endParaRPr lang="en-US"/>
          </a:p>
        </p:txBody>
      </p:sp>
    </p:spTree>
    <p:extLst>
      <p:ext uri="{BB962C8B-B14F-4D97-AF65-F5344CB8AC3E}">
        <p14:creationId xmlns:p14="http://schemas.microsoft.com/office/powerpoint/2010/main" val="1791947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C66C03-54FA-496F-96F6-DAAC4CA94E84}"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6111C-1009-4610-9499-90336125AD9E}" type="slidenum">
              <a:rPr lang="en-US" smtClean="0"/>
              <a:t>‹#›</a:t>
            </a:fld>
            <a:endParaRPr lang="en-US"/>
          </a:p>
        </p:txBody>
      </p:sp>
    </p:spTree>
    <p:extLst>
      <p:ext uri="{BB962C8B-B14F-4D97-AF65-F5344CB8AC3E}">
        <p14:creationId xmlns:p14="http://schemas.microsoft.com/office/powerpoint/2010/main" val="812523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C66C03-54FA-496F-96F6-DAAC4CA94E84}"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6111C-1009-4610-9499-90336125AD9E}" type="slidenum">
              <a:rPr lang="en-US" smtClean="0"/>
              <a:t>‹#›</a:t>
            </a:fld>
            <a:endParaRPr lang="en-US"/>
          </a:p>
        </p:txBody>
      </p:sp>
    </p:spTree>
    <p:extLst>
      <p:ext uri="{BB962C8B-B14F-4D97-AF65-F5344CB8AC3E}">
        <p14:creationId xmlns:p14="http://schemas.microsoft.com/office/powerpoint/2010/main" val="143523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C66C03-54FA-496F-96F6-DAAC4CA94E84}"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6111C-1009-4610-9499-90336125AD9E}" type="slidenum">
              <a:rPr lang="en-US" smtClean="0"/>
              <a:t>‹#›</a:t>
            </a:fld>
            <a:endParaRPr lang="en-US"/>
          </a:p>
        </p:txBody>
      </p:sp>
    </p:spTree>
    <p:extLst>
      <p:ext uri="{BB962C8B-B14F-4D97-AF65-F5344CB8AC3E}">
        <p14:creationId xmlns:p14="http://schemas.microsoft.com/office/powerpoint/2010/main" val="2088909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AC66C03-54FA-496F-96F6-DAAC4CA94E84}" type="datetimeFigureOut">
              <a:rPr lang="en-US" smtClean="0"/>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E6111C-1009-4610-9499-90336125AD9E}" type="slidenum">
              <a:rPr lang="en-US" smtClean="0"/>
              <a:t>‹#›</a:t>
            </a:fld>
            <a:endParaRPr lang="en-US"/>
          </a:p>
        </p:txBody>
      </p:sp>
    </p:spTree>
    <p:extLst>
      <p:ext uri="{BB962C8B-B14F-4D97-AF65-F5344CB8AC3E}">
        <p14:creationId xmlns:p14="http://schemas.microsoft.com/office/powerpoint/2010/main" val="1406500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C66C03-54FA-496F-96F6-DAAC4CA94E84}" type="datetimeFigureOut">
              <a:rPr lang="en-US" smtClean="0"/>
              <a:t>5/29/2023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E6111C-1009-4610-9499-90336125AD9E}" type="slidenum">
              <a:rPr lang="en-US" smtClean="0"/>
              <a:t>‹#›</a:t>
            </a:fld>
            <a:endParaRPr lang="en-US"/>
          </a:p>
        </p:txBody>
      </p:sp>
    </p:spTree>
    <p:extLst>
      <p:ext uri="{BB962C8B-B14F-4D97-AF65-F5344CB8AC3E}">
        <p14:creationId xmlns:p14="http://schemas.microsoft.com/office/powerpoint/2010/main" val="2167760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C66C03-54FA-496F-96F6-DAAC4CA94E84}" type="datetimeFigureOut">
              <a:rPr lang="en-US" smtClean="0"/>
              <a:t>5/29/2023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E6111C-1009-4610-9499-90336125AD9E}" type="slidenum">
              <a:rPr lang="en-US" smtClean="0"/>
              <a:t>‹#›</a:t>
            </a:fld>
            <a:endParaRPr lang="en-US"/>
          </a:p>
        </p:txBody>
      </p:sp>
    </p:spTree>
    <p:extLst>
      <p:ext uri="{BB962C8B-B14F-4D97-AF65-F5344CB8AC3E}">
        <p14:creationId xmlns:p14="http://schemas.microsoft.com/office/powerpoint/2010/main" val="3066125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C66C03-54FA-496F-96F6-DAAC4CA94E84}" type="datetimeFigureOut">
              <a:rPr lang="en-US" smtClean="0"/>
              <a:t>5/29/2023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E6111C-1009-4610-9499-90336125AD9E}" type="slidenum">
              <a:rPr lang="en-US" smtClean="0"/>
              <a:t>‹#›</a:t>
            </a:fld>
            <a:endParaRPr lang="en-US"/>
          </a:p>
        </p:txBody>
      </p:sp>
    </p:spTree>
    <p:extLst>
      <p:ext uri="{BB962C8B-B14F-4D97-AF65-F5344CB8AC3E}">
        <p14:creationId xmlns:p14="http://schemas.microsoft.com/office/powerpoint/2010/main" val="2236835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AC66C03-54FA-496F-96F6-DAAC4CA94E84}" type="datetimeFigureOut">
              <a:rPr lang="en-US" smtClean="0"/>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E6111C-1009-4610-9499-90336125AD9E}" type="slidenum">
              <a:rPr lang="en-US" smtClean="0"/>
              <a:t>‹#›</a:t>
            </a:fld>
            <a:endParaRPr lang="en-US"/>
          </a:p>
        </p:txBody>
      </p:sp>
    </p:spTree>
    <p:extLst>
      <p:ext uri="{BB962C8B-B14F-4D97-AF65-F5344CB8AC3E}">
        <p14:creationId xmlns:p14="http://schemas.microsoft.com/office/powerpoint/2010/main" val="1586341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AC66C03-54FA-496F-96F6-DAAC4CA94E84}" type="datetimeFigureOut">
              <a:rPr lang="en-US" smtClean="0"/>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E6111C-1009-4610-9499-90336125AD9E}" type="slidenum">
              <a:rPr lang="en-US" smtClean="0"/>
              <a:t>‹#›</a:t>
            </a:fld>
            <a:endParaRPr lang="en-US"/>
          </a:p>
        </p:txBody>
      </p:sp>
    </p:spTree>
    <p:extLst>
      <p:ext uri="{BB962C8B-B14F-4D97-AF65-F5344CB8AC3E}">
        <p14:creationId xmlns:p14="http://schemas.microsoft.com/office/powerpoint/2010/main" val="1231964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C66C03-54FA-496F-96F6-DAAC4CA94E84}" type="datetimeFigureOut">
              <a:rPr lang="en-US" smtClean="0"/>
              <a:t>5/29/2023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E6111C-1009-4610-9499-90336125AD9E}" type="slidenum">
              <a:rPr lang="en-US" smtClean="0"/>
              <a:t>‹#›</a:t>
            </a:fld>
            <a:endParaRPr lang="en-US"/>
          </a:p>
        </p:txBody>
      </p:sp>
    </p:spTree>
    <p:extLst>
      <p:ext uri="{BB962C8B-B14F-4D97-AF65-F5344CB8AC3E}">
        <p14:creationId xmlns:p14="http://schemas.microsoft.com/office/powerpoint/2010/main" val="82425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4.jp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techburst.io/ai-in-healthcare-industry-landscape-c433829b320c"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18" Type="http://schemas.openxmlformats.org/officeDocument/2006/relationships/image" Target="../media/image95.png"/><Relationship Id="rId3" Type="http://schemas.openxmlformats.org/officeDocument/2006/relationships/image" Target="../media/image80.png"/><Relationship Id="rId21" Type="http://schemas.openxmlformats.org/officeDocument/2006/relationships/image" Target="../media/image98.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image" Target="../media/image79.png"/><Relationship Id="rId16" Type="http://schemas.openxmlformats.org/officeDocument/2006/relationships/image" Target="../media/image93.png"/><Relationship Id="rId20"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54.jpg"/><Relationship Id="rId10" Type="http://schemas.openxmlformats.org/officeDocument/2006/relationships/image" Target="../media/image87.png"/><Relationship Id="rId19" Type="http://schemas.openxmlformats.org/officeDocument/2006/relationships/image" Target="../media/image96.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AI in Health</a:t>
            </a:r>
          </a:p>
        </p:txBody>
      </p:sp>
      <p:sp>
        <p:nvSpPr>
          <p:cNvPr id="3" name="Subtitle 2"/>
          <p:cNvSpPr>
            <a:spLocks noGrp="1"/>
          </p:cNvSpPr>
          <p:nvPr>
            <p:ph type="subTitle" idx="1"/>
          </p:nvPr>
        </p:nvSpPr>
        <p:spPr/>
        <p:txBody>
          <a:bodyPr>
            <a:normAutofit lnSpcReduction="10000"/>
          </a:bodyPr>
          <a:lstStyle/>
          <a:p>
            <a:r>
              <a:rPr lang="en-US" dirty="0"/>
              <a:t>Ying Ding</a:t>
            </a:r>
          </a:p>
          <a:p>
            <a:r>
              <a:rPr lang="en-US" dirty="0"/>
              <a:t>AI Health Lab</a:t>
            </a:r>
          </a:p>
          <a:p>
            <a:r>
              <a:rPr lang="en-US" dirty="0"/>
              <a:t>School of Information</a:t>
            </a:r>
          </a:p>
          <a:p>
            <a:r>
              <a:rPr lang="en-US" dirty="0"/>
              <a:t>Dell Medical School</a:t>
            </a:r>
          </a:p>
          <a:p>
            <a:endParaRPr lang="en-US" dirty="0"/>
          </a:p>
        </p:txBody>
      </p:sp>
    </p:spTree>
    <p:extLst>
      <p:ext uri="{BB962C8B-B14F-4D97-AF65-F5344CB8AC3E}">
        <p14:creationId xmlns:p14="http://schemas.microsoft.com/office/powerpoint/2010/main" val="240884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9CBD-9B90-443A-B5F2-464D378E7840}"/>
              </a:ext>
            </a:extLst>
          </p:cNvPr>
          <p:cNvSpPr>
            <a:spLocks noGrp="1"/>
          </p:cNvSpPr>
          <p:nvPr>
            <p:ph type="title"/>
          </p:nvPr>
        </p:nvSpPr>
        <p:spPr>
          <a:xfrm>
            <a:off x="0" y="0"/>
            <a:ext cx="6703243" cy="842276"/>
          </a:xfrm>
        </p:spPr>
        <p:txBody>
          <a:bodyPr>
            <a:normAutofit/>
          </a:bodyPr>
          <a:lstStyle/>
          <a:p>
            <a:r>
              <a:rPr lang="en-US" sz="3600" b="1" dirty="0"/>
              <a:t>Multimodal Fusion Learning</a:t>
            </a:r>
          </a:p>
        </p:txBody>
      </p:sp>
      <p:pic>
        <p:nvPicPr>
          <p:cNvPr id="4" name="Content Placeholder 3">
            <a:extLst>
              <a:ext uri="{FF2B5EF4-FFF2-40B4-BE49-F238E27FC236}">
                <a16:creationId xmlns:a16="http://schemas.microsoft.com/office/drawing/2014/main" id="{87C67B43-E114-404A-A431-936C264620D7}"/>
              </a:ext>
            </a:extLst>
          </p:cNvPr>
          <p:cNvPicPr>
            <a:picLocks noGrp="1" noChangeAspect="1"/>
          </p:cNvPicPr>
          <p:nvPr>
            <p:ph idx="1"/>
          </p:nvPr>
        </p:nvPicPr>
        <p:blipFill>
          <a:blip r:embed="rId2"/>
          <a:stretch>
            <a:fillRect/>
          </a:stretch>
        </p:blipFill>
        <p:spPr>
          <a:xfrm>
            <a:off x="3676453" y="2253006"/>
            <a:ext cx="8286161" cy="4235662"/>
          </a:xfrm>
          <a:prstGeom prst="rect">
            <a:avLst/>
          </a:prstGeom>
        </p:spPr>
      </p:pic>
      <p:sp>
        <p:nvSpPr>
          <p:cNvPr id="5" name="TextBox 4">
            <a:extLst>
              <a:ext uri="{FF2B5EF4-FFF2-40B4-BE49-F238E27FC236}">
                <a16:creationId xmlns:a16="http://schemas.microsoft.com/office/drawing/2014/main" id="{6C5DD14A-C20E-494C-8667-CBD041F85623}"/>
              </a:ext>
            </a:extLst>
          </p:cNvPr>
          <p:cNvSpPr txBox="1"/>
          <p:nvPr/>
        </p:nvSpPr>
        <p:spPr>
          <a:xfrm>
            <a:off x="395925" y="842276"/>
            <a:ext cx="2884603" cy="5078313"/>
          </a:xfrm>
          <a:prstGeom prst="rect">
            <a:avLst/>
          </a:prstGeom>
          <a:noFill/>
        </p:spPr>
        <p:txBody>
          <a:bodyPr wrap="square" rtlCol="0">
            <a:spAutoFit/>
          </a:bodyPr>
          <a:lstStyle/>
          <a:p>
            <a:r>
              <a:rPr lang="en-US" dirty="0"/>
              <a:t>Multimodal fusion model architectures that are capable of utilizing both pixel data from volumetric Computed Tomography Pulmonary Angiography(CTPA) scans and clinical patient data from the EMR to automatically classify Pulmonary Embolism (PE) cases. The best performing multimodality model is a late fusion model that achieves an AUROC of 0.947, outperforming imaging-only and EMR-only single modality models.</a:t>
            </a:r>
          </a:p>
        </p:txBody>
      </p:sp>
      <p:sp>
        <p:nvSpPr>
          <p:cNvPr id="6" name="TextBox 5">
            <a:extLst>
              <a:ext uri="{FF2B5EF4-FFF2-40B4-BE49-F238E27FC236}">
                <a16:creationId xmlns:a16="http://schemas.microsoft.com/office/drawing/2014/main" id="{FAF8D321-DD5F-48FB-9EA0-BB783969C069}"/>
              </a:ext>
            </a:extLst>
          </p:cNvPr>
          <p:cNvSpPr txBox="1"/>
          <p:nvPr/>
        </p:nvSpPr>
        <p:spPr>
          <a:xfrm>
            <a:off x="296944" y="6488668"/>
            <a:ext cx="5344998" cy="369332"/>
          </a:xfrm>
          <a:prstGeom prst="rect">
            <a:avLst/>
          </a:prstGeom>
          <a:noFill/>
        </p:spPr>
        <p:txBody>
          <a:bodyPr wrap="square" rtlCol="0">
            <a:spAutoFit/>
          </a:bodyPr>
          <a:lstStyle/>
          <a:p>
            <a:r>
              <a:rPr lang="en-US" dirty="0"/>
              <a:t>https://www.nature.com/articles/s41598-020-78888-w</a:t>
            </a:r>
          </a:p>
        </p:txBody>
      </p:sp>
      <p:pic>
        <p:nvPicPr>
          <p:cNvPr id="7" name="Picture 6">
            <a:extLst>
              <a:ext uri="{FF2B5EF4-FFF2-40B4-BE49-F238E27FC236}">
                <a16:creationId xmlns:a16="http://schemas.microsoft.com/office/drawing/2014/main" id="{A4D00C90-3295-454A-893A-09F2CD57571C}"/>
              </a:ext>
            </a:extLst>
          </p:cNvPr>
          <p:cNvPicPr>
            <a:picLocks noChangeAspect="1"/>
          </p:cNvPicPr>
          <p:nvPr/>
        </p:nvPicPr>
        <p:blipFill>
          <a:blip r:embed="rId3"/>
          <a:stretch>
            <a:fillRect/>
          </a:stretch>
        </p:blipFill>
        <p:spPr>
          <a:xfrm>
            <a:off x="5467546" y="145967"/>
            <a:ext cx="6495068" cy="2107039"/>
          </a:xfrm>
          <a:prstGeom prst="rect">
            <a:avLst/>
          </a:prstGeom>
        </p:spPr>
      </p:pic>
    </p:spTree>
    <p:extLst>
      <p:ext uri="{BB962C8B-B14F-4D97-AF65-F5344CB8AC3E}">
        <p14:creationId xmlns:p14="http://schemas.microsoft.com/office/powerpoint/2010/main" val="1911292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C9EA6-55F0-42B8-8F03-F0BA8393EB60}"/>
              </a:ext>
            </a:extLst>
          </p:cNvPr>
          <p:cNvSpPr>
            <a:spLocks noGrp="1"/>
          </p:cNvSpPr>
          <p:nvPr>
            <p:ph type="title"/>
          </p:nvPr>
        </p:nvSpPr>
        <p:spPr>
          <a:xfrm>
            <a:off x="0" y="1"/>
            <a:ext cx="9873343" cy="953180"/>
          </a:xfrm>
        </p:spPr>
        <p:txBody>
          <a:bodyPr/>
          <a:lstStyle/>
          <a:p>
            <a:r>
              <a:rPr lang="en-US" dirty="0"/>
              <a:t>Knowledge Graph: The Connected Health</a:t>
            </a:r>
          </a:p>
        </p:txBody>
      </p:sp>
      <p:pic>
        <p:nvPicPr>
          <p:cNvPr id="8" name="Picture 7">
            <a:extLst>
              <a:ext uri="{FF2B5EF4-FFF2-40B4-BE49-F238E27FC236}">
                <a16:creationId xmlns:a16="http://schemas.microsoft.com/office/drawing/2014/main" id="{C7E5E812-2F6D-4240-B0E0-F489C968A13F}"/>
              </a:ext>
            </a:extLst>
          </p:cNvPr>
          <p:cNvPicPr>
            <a:picLocks noChangeAspect="1"/>
          </p:cNvPicPr>
          <p:nvPr/>
        </p:nvPicPr>
        <p:blipFill>
          <a:blip r:embed="rId2"/>
          <a:stretch>
            <a:fillRect/>
          </a:stretch>
        </p:blipFill>
        <p:spPr>
          <a:xfrm>
            <a:off x="296637" y="817807"/>
            <a:ext cx="6376306" cy="2362443"/>
          </a:xfrm>
          <a:prstGeom prst="rect">
            <a:avLst/>
          </a:prstGeom>
        </p:spPr>
      </p:pic>
      <p:pic>
        <p:nvPicPr>
          <p:cNvPr id="9" name="Picture 8" descr="Screen Shot 2011-10-12 at 11.35.40 AM.png">
            <a:extLst>
              <a:ext uri="{FF2B5EF4-FFF2-40B4-BE49-F238E27FC236}">
                <a16:creationId xmlns:a16="http://schemas.microsoft.com/office/drawing/2014/main" id="{163CAE68-003E-4BB5-B7D4-DD7FF21CA1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357" y="3629704"/>
            <a:ext cx="5992586" cy="2895601"/>
          </a:xfrm>
          <a:prstGeom prst="rect">
            <a:avLst/>
          </a:prstGeom>
        </p:spPr>
      </p:pic>
      <p:sp>
        <p:nvSpPr>
          <p:cNvPr id="10" name="Rectangle 9">
            <a:extLst>
              <a:ext uri="{FF2B5EF4-FFF2-40B4-BE49-F238E27FC236}">
                <a16:creationId xmlns:a16="http://schemas.microsoft.com/office/drawing/2014/main" id="{3E02C280-8567-4AFC-8C9F-1B318DBC71DD}"/>
              </a:ext>
            </a:extLst>
          </p:cNvPr>
          <p:cNvSpPr/>
          <p:nvPr/>
        </p:nvSpPr>
        <p:spPr>
          <a:xfrm>
            <a:off x="103414" y="3249989"/>
            <a:ext cx="6569529" cy="307777"/>
          </a:xfrm>
          <a:prstGeom prst="rect">
            <a:avLst/>
          </a:prstGeom>
        </p:spPr>
        <p:txBody>
          <a:bodyPr wrap="square">
            <a:spAutoFit/>
          </a:bodyPr>
          <a:lstStyle/>
          <a:p>
            <a:r>
              <a:rPr lang="en-US" sz="1400" dirty="0"/>
              <a:t>https://journals.plos.org/ploscompbiol/article?id=10.1371/journal.pcbi.1002574</a:t>
            </a:r>
          </a:p>
        </p:txBody>
      </p:sp>
      <p:pic>
        <p:nvPicPr>
          <p:cNvPr id="11" name="Picture 10">
            <a:extLst>
              <a:ext uri="{FF2B5EF4-FFF2-40B4-BE49-F238E27FC236}">
                <a16:creationId xmlns:a16="http://schemas.microsoft.com/office/drawing/2014/main" id="{C8F5FF3D-F869-4E64-A8E3-30E70919F768}"/>
              </a:ext>
            </a:extLst>
          </p:cNvPr>
          <p:cNvPicPr>
            <a:picLocks noChangeAspect="1"/>
          </p:cNvPicPr>
          <p:nvPr/>
        </p:nvPicPr>
        <p:blipFill>
          <a:blip r:embed="rId4"/>
          <a:stretch>
            <a:fillRect/>
          </a:stretch>
        </p:blipFill>
        <p:spPr>
          <a:xfrm>
            <a:off x="7108372" y="5391110"/>
            <a:ext cx="4841420" cy="988481"/>
          </a:xfrm>
          <a:prstGeom prst="rect">
            <a:avLst/>
          </a:prstGeom>
        </p:spPr>
      </p:pic>
      <p:sp>
        <p:nvSpPr>
          <p:cNvPr id="13" name="Rectangle 12">
            <a:extLst>
              <a:ext uri="{FF2B5EF4-FFF2-40B4-BE49-F238E27FC236}">
                <a16:creationId xmlns:a16="http://schemas.microsoft.com/office/drawing/2014/main" id="{81C938BB-8534-4C36-AB2B-DA981F5F447E}"/>
              </a:ext>
            </a:extLst>
          </p:cNvPr>
          <p:cNvSpPr/>
          <p:nvPr/>
        </p:nvSpPr>
        <p:spPr>
          <a:xfrm>
            <a:off x="7598228" y="6329372"/>
            <a:ext cx="4136572" cy="584775"/>
          </a:xfrm>
          <a:prstGeom prst="rect">
            <a:avLst/>
          </a:prstGeom>
        </p:spPr>
        <p:txBody>
          <a:bodyPr wrap="square">
            <a:spAutoFit/>
          </a:bodyPr>
          <a:lstStyle/>
          <a:p>
            <a:r>
              <a:rPr lang="en-US" sz="1600" dirty="0"/>
              <a:t>https://bmcbioinformatics.biomedcentral.com/articles/10.1186/s12859-019-2914-2</a:t>
            </a:r>
          </a:p>
        </p:txBody>
      </p:sp>
      <p:pic>
        <p:nvPicPr>
          <p:cNvPr id="14" name="Content Placeholder 3">
            <a:extLst>
              <a:ext uri="{FF2B5EF4-FFF2-40B4-BE49-F238E27FC236}">
                <a16:creationId xmlns:a16="http://schemas.microsoft.com/office/drawing/2014/main" id="{AD6B1CB4-5ADD-4EEF-A6B5-2A99228A8DAE}"/>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6781800" y="721608"/>
            <a:ext cx="5306786" cy="4669501"/>
          </a:xfrm>
          <a:prstGeom prst="rect">
            <a:avLst/>
          </a:prstGeom>
        </p:spPr>
      </p:pic>
    </p:spTree>
    <p:extLst>
      <p:ext uri="{BB962C8B-B14F-4D97-AF65-F5344CB8AC3E}">
        <p14:creationId xmlns:p14="http://schemas.microsoft.com/office/powerpoint/2010/main" val="3427112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07C1E0-134F-4282-A2E5-09F7CD6F8DF1}"/>
              </a:ext>
            </a:extLst>
          </p:cNvPr>
          <p:cNvPicPr>
            <a:picLocks noChangeAspect="1"/>
          </p:cNvPicPr>
          <p:nvPr/>
        </p:nvPicPr>
        <p:blipFill>
          <a:blip r:embed="rId2"/>
          <a:stretch>
            <a:fillRect/>
          </a:stretch>
        </p:blipFill>
        <p:spPr>
          <a:xfrm>
            <a:off x="6901542" y="873919"/>
            <a:ext cx="5159829" cy="2385804"/>
          </a:xfrm>
          <a:prstGeom prst="rect">
            <a:avLst/>
          </a:prstGeom>
        </p:spPr>
      </p:pic>
      <p:sp>
        <p:nvSpPr>
          <p:cNvPr id="2" name="Title 1">
            <a:extLst>
              <a:ext uri="{FF2B5EF4-FFF2-40B4-BE49-F238E27FC236}">
                <a16:creationId xmlns:a16="http://schemas.microsoft.com/office/drawing/2014/main" id="{57BC9EA6-55F0-42B8-8F03-F0BA8393EB60}"/>
              </a:ext>
            </a:extLst>
          </p:cNvPr>
          <p:cNvSpPr>
            <a:spLocks noGrp="1"/>
          </p:cNvSpPr>
          <p:nvPr>
            <p:ph type="title"/>
          </p:nvPr>
        </p:nvSpPr>
        <p:spPr>
          <a:xfrm>
            <a:off x="0" y="1"/>
            <a:ext cx="9873343" cy="953180"/>
          </a:xfrm>
        </p:spPr>
        <p:txBody>
          <a:bodyPr/>
          <a:lstStyle/>
          <a:p>
            <a:r>
              <a:rPr lang="en-US" dirty="0"/>
              <a:t>Knowledge Graph: The Connected Health</a:t>
            </a:r>
          </a:p>
        </p:txBody>
      </p:sp>
      <p:pic>
        <p:nvPicPr>
          <p:cNvPr id="6" name="Picture 5">
            <a:extLst>
              <a:ext uri="{FF2B5EF4-FFF2-40B4-BE49-F238E27FC236}">
                <a16:creationId xmlns:a16="http://schemas.microsoft.com/office/drawing/2014/main" id="{B9A726D2-26D9-467F-A9CE-A5472B9AD44D}"/>
              </a:ext>
            </a:extLst>
          </p:cNvPr>
          <p:cNvPicPr>
            <a:picLocks noChangeAspect="1"/>
          </p:cNvPicPr>
          <p:nvPr/>
        </p:nvPicPr>
        <p:blipFill>
          <a:blip r:embed="rId3"/>
          <a:stretch>
            <a:fillRect/>
          </a:stretch>
        </p:blipFill>
        <p:spPr>
          <a:xfrm>
            <a:off x="626111" y="873919"/>
            <a:ext cx="5649321" cy="2555081"/>
          </a:xfrm>
          <a:prstGeom prst="rect">
            <a:avLst/>
          </a:prstGeom>
        </p:spPr>
      </p:pic>
      <p:sp>
        <p:nvSpPr>
          <p:cNvPr id="7" name="TextBox 6">
            <a:extLst>
              <a:ext uri="{FF2B5EF4-FFF2-40B4-BE49-F238E27FC236}">
                <a16:creationId xmlns:a16="http://schemas.microsoft.com/office/drawing/2014/main" id="{9834B660-2866-46E2-A964-1EE2C367EDB4}"/>
              </a:ext>
            </a:extLst>
          </p:cNvPr>
          <p:cNvSpPr txBox="1"/>
          <p:nvPr/>
        </p:nvSpPr>
        <p:spPr>
          <a:xfrm>
            <a:off x="326571" y="3472976"/>
            <a:ext cx="6574971" cy="338554"/>
          </a:xfrm>
          <a:prstGeom prst="rect">
            <a:avLst/>
          </a:prstGeom>
          <a:noFill/>
        </p:spPr>
        <p:txBody>
          <a:bodyPr wrap="square" rtlCol="0">
            <a:spAutoFit/>
          </a:bodyPr>
          <a:lstStyle/>
          <a:p>
            <a:r>
              <a:rPr lang="en-US" sz="1600" dirty="0"/>
              <a:t>Disease-Symptom KG: https://www.nature.com/articles/s41598-017-05778-z</a:t>
            </a:r>
          </a:p>
        </p:txBody>
      </p:sp>
      <p:sp>
        <p:nvSpPr>
          <p:cNvPr id="11" name="TextBox 10">
            <a:extLst>
              <a:ext uri="{FF2B5EF4-FFF2-40B4-BE49-F238E27FC236}">
                <a16:creationId xmlns:a16="http://schemas.microsoft.com/office/drawing/2014/main" id="{BC57EE32-DA07-4241-8C42-8BC07A79448A}"/>
              </a:ext>
            </a:extLst>
          </p:cNvPr>
          <p:cNvSpPr txBox="1"/>
          <p:nvPr/>
        </p:nvSpPr>
        <p:spPr>
          <a:xfrm>
            <a:off x="7631249" y="3259723"/>
            <a:ext cx="4800600" cy="338554"/>
          </a:xfrm>
          <a:prstGeom prst="rect">
            <a:avLst/>
          </a:prstGeom>
          <a:noFill/>
        </p:spPr>
        <p:txBody>
          <a:bodyPr wrap="square" rtlCol="0">
            <a:spAutoFit/>
          </a:bodyPr>
          <a:lstStyle/>
          <a:p>
            <a:r>
              <a:rPr lang="en-US" sz="1600" dirty="0"/>
              <a:t>Clinical Trail KG: https://github.com/ninglab/CTKG</a:t>
            </a:r>
          </a:p>
        </p:txBody>
      </p:sp>
      <p:pic>
        <p:nvPicPr>
          <p:cNvPr id="12" name="Picture 11">
            <a:extLst>
              <a:ext uri="{FF2B5EF4-FFF2-40B4-BE49-F238E27FC236}">
                <a16:creationId xmlns:a16="http://schemas.microsoft.com/office/drawing/2014/main" id="{E3E4AA73-B27B-4CB3-BBBE-ED5B834EDEF6}"/>
              </a:ext>
            </a:extLst>
          </p:cNvPr>
          <p:cNvPicPr>
            <a:picLocks noChangeAspect="1"/>
          </p:cNvPicPr>
          <p:nvPr/>
        </p:nvPicPr>
        <p:blipFill>
          <a:blip r:embed="rId4"/>
          <a:stretch>
            <a:fillRect/>
          </a:stretch>
        </p:blipFill>
        <p:spPr>
          <a:xfrm>
            <a:off x="614362" y="3940629"/>
            <a:ext cx="5851752" cy="2545896"/>
          </a:xfrm>
          <a:prstGeom prst="rect">
            <a:avLst/>
          </a:prstGeom>
        </p:spPr>
      </p:pic>
      <p:sp>
        <p:nvSpPr>
          <p:cNvPr id="13" name="TextBox 12">
            <a:extLst>
              <a:ext uri="{FF2B5EF4-FFF2-40B4-BE49-F238E27FC236}">
                <a16:creationId xmlns:a16="http://schemas.microsoft.com/office/drawing/2014/main" id="{85B6F350-0143-470A-BD04-758CE48B0EC6}"/>
              </a:ext>
            </a:extLst>
          </p:cNvPr>
          <p:cNvSpPr txBox="1"/>
          <p:nvPr/>
        </p:nvSpPr>
        <p:spPr>
          <a:xfrm>
            <a:off x="925286" y="6486127"/>
            <a:ext cx="4016828" cy="338554"/>
          </a:xfrm>
          <a:prstGeom prst="rect">
            <a:avLst/>
          </a:prstGeom>
          <a:noFill/>
        </p:spPr>
        <p:txBody>
          <a:bodyPr wrap="square" rtlCol="0">
            <a:spAutoFit/>
          </a:bodyPr>
          <a:lstStyle/>
          <a:p>
            <a:r>
              <a:rPr lang="en-US" sz="1600" dirty="0"/>
              <a:t>SPOKE: https://spoke.ucsf.edu/</a:t>
            </a:r>
          </a:p>
        </p:txBody>
      </p:sp>
      <p:pic>
        <p:nvPicPr>
          <p:cNvPr id="15" name="Picture 14">
            <a:extLst>
              <a:ext uri="{FF2B5EF4-FFF2-40B4-BE49-F238E27FC236}">
                <a16:creationId xmlns:a16="http://schemas.microsoft.com/office/drawing/2014/main" id="{EA598582-8489-43B1-8DAC-618DDD17A20C}"/>
              </a:ext>
            </a:extLst>
          </p:cNvPr>
          <p:cNvPicPr>
            <a:picLocks noChangeAspect="1"/>
          </p:cNvPicPr>
          <p:nvPr/>
        </p:nvPicPr>
        <p:blipFill>
          <a:blip r:embed="rId5"/>
          <a:stretch>
            <a:fillRect/>
          </a:stretch>
        </p:blipFill>
        <p:spPr>
          <a:xfrm>
            <a:off x="6466114" y="3579510"/>
            <a:ext cx="5300662" cy="2693364"/>
          </a:xfrm>
          <a:prstGeom prst="rect">
            <a:avLst/>
          </a:prstGeom>
        </p:spPr>
      </p:pic>
      <p:sp>
        <p:nvSpPr>
          <p:cNvPr id="16" name="TextBox 15">
            <a:extLst>
              <a:ext uri="{FF2B5EF4-FFF2-40B4-BE49-F238E27FC236}">
                <a16:creationId xmlns:a16="http://schemas.microsoft.com/office/drawing/2014/main" id="{873DFE77-A2A7-4584-9724-07728A66C43B}"/>
              </a:ext>
            </a:extLst>
          </p:cNvPr>
          <p:cNvSpPr txBox="1"/>
          <p:nvPr/>
        </p:nvSpPr>
        <p:spPr>
          <a:xfrm>
            <a:off x="6651170" y="6300273"/>
            <a:ext cx="5660571" cy="584775"/>
          </a:xfrm>
          <a:prstGeom prst="rect">
            <a:avLst/>
          </a:prstGeom>
          <a:noFill/>
        </p:spPr>
        <p:txBody>
          <a:bodyPr wrap="square" rtlCol="0">
            <a:spAutoFit/>
          </a:bodyPr>
          <a:lstStyle/>
          <a:p>
            <a:r>
              <a:rPr lang="en-US" sz="1600" dirty="0"/>
              <a:t>NIH-NCATS: Biomedical data translator: https://www.ncbi.nlm.nih.gov/pmc/articles/PMC6440568/</a:t>
            </a:r>
          </a:p>
        </p:txBody>
      </p:sp>
    </p:spTree>
    <p:extLst>
      <p:ext uri="{BB962C8B-B14F-4D97-AF65-F5344CB8AC3E}">
        <p14:creationId xmlns:p14="http://schemas.microsoft.com/office/powerpoint/2010/main" val="4273852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0861" y="152400"/>
            <a:ext cx="7886700" cy="701674"/>
          </a:xfrm>
        </p:spPr>
        <p:txBody>
          <a:bodyPr/>
          <a:lstStyle/>
          <a:p>
            <a:r>
              <a:rPr lang="en-US" dirty="0"/>
              <a:t>Knowledge Graph about PubMed</a:t>
            </a:r>
          </a:p>
        </p:txBody>
      </p:sp>
      <p:sp>
        <p:nvSpPr>
          <p:cNvPr id="6" name="Slide Number Placeholder 5"/>
          <p:cNvSpPr>
            <a:spLocks noGrp="1"/>
          </p:cNvSpPr>
          <p:nvPr>
            <p:ph type="sldNum" sz="quarter" idx="12"/>
          </p:nvPr>
        </p:nvSpPr>
        <p:spPr/>
        <p:txBody>
          <a:bodyPr/>
          <a:lstStyle/>
          <a:p>
            <a:fld id="{22C1F4E5-1390-44BF-AE90-8F5801CF327A}" type="slidenum">
              <a:rPr lang="en-US" smtClean="0"/>
              <a:pPr/>
              <a:t>13</a:t>
            </a:fld>
            <a:endParaRPr lang="en-US" dirty="0"/>
          </a:p>
        </p:txBody>
      </p:sp>
      <p:pic>
        <p:nvPicPr>
          <p:cNvPr id="7" name="image1.png"/>
          <p:cNvPicPr>
            <a:picLocks noGrp="1"/>
          </p:cNvPicPr>
          <p:nvPr>
            <p:ph idx="1"/>
          </p:nvPr>
        </p:nvPicPr>
        <p:blipFill>
          <a:blip r:embed="rId2"/>
          <a:srcRect/>
          <a:stretch>
            <a:fillRect/>
          </a:stretch>
        </p:blipFill>
        <p:spPr>
          <a:xfrm>
            <a:off x="293914" y="854074"/>
            <a:ext cx="7395859" cy="3269752"/>
          </a:xfrm>
          <a:prstGeom prst="rect">
            <a:avLst/>
          </a:prstGeom>
          <a:ln/>
        </p:spPr>
      </p:pic>
      <p:sp>
        <p:nvSpPr>
          <p:cNvPr id="8" name="TextBox 7"/>
          <p:cNvSpPr txBox="1"/>
          <p:nvPr/>
        </p:nvSpPr>
        <p:spPr>
          <a:xfrm>
            <a:off x="2120861" y="6336268"/>
            <a:ext cx="8077200" cy="369332"/>
          </a:xfrm>
          <a:prstGeom prst="rect">
            <a:avLst/>
          </a:prstGeom>
          <a:noFill/>
        </p:spPr>
        <p:txBody>
          <a:bodyPr wrap="square" rtlCol="0">
            <a:spAutoFit/>
          </a:bodyPr>
          <a:lstStyle/>
          <a:p>
            <a:r>
              <a:rPr lang="en-US" dirty="0"/>
              <a:t>Graph convolutional neural network for bigger graphs (</a:t>
            </a:r>
            <a:r>
              <a:rPr lang="en-US" dirty="0" err="1"/>
              <a:t>pre-clinical+clinical+PubMed</a:t>
            </a:r>
            <a:r>
              <a:rPr lang="en-US" dirty="0"/>
              <a:t>)</a:t>
            </a:r>
          </a:p>
        </p:txBody>
      </p:sp>
      <p:pic>
        <p:nvPicPr>
          <p:cNvPr id="10" name="Picture 9">
            <a:extLst>
              <a:ext uri="{FF2B5EF4-FFF2-40B4-BE49-F238E27FC236}">
                <a16:creationId xmlns:a16="http://schemas.microsoft.com/office/drawing/2014/main" id="{959E5F07-38BE-4978-9220-974DF0C61128}"/>
              </a:ext>
            </a:extLst>
          </p:cNvPr>
          <p:cNvPicPr>
            <a:picLocks noChangeAspect="1"/>
          </p:cNvPicPr>
          <p:nvPr/>
        </p:nvPicPr>
        <p:blipFill>
          <a:blip r:embed="rId3"/>
          <a:stretch>
            <a:fillRect/>
          </a:stretch>
        </p:blipFill>
        <p:spPr>
          <a:xfrm>
            <a:off x="293914" y="4343241"/>
            <a:ext cx="2735596" cy="1580198"/>
          </a:xfrm>
          <a:prstGeom prst="rect">
            <a:avLst/>
          </a:prstGeom>
        </p:spPr>
      </p:pic>
      <p:pic>
        <p:nvPicPr>
          <p:cNvPr id="11" name="Content Placeholder 3">
            <a:extLst>
              <a:ext uri="{FF2B5EF4-FFF2-40B4-BE49-F238E27FC236}">
                <a16:creationId xmlns:a16="http://schemas.microsoft.com/office/drawing/2014/main" id="{50713469-5AF7-4504-A4E3-4BEDC5E5561E}"/>
              </a:ext>
            </a:extLst>
          </p:cNvPr>
          <p:cNvPicPr>
            <a:picLocks noChangeAspect="1"/>
          </p:cNvPicPr>
          <p:nvPr/>
        </p:nvPicPr>
        <p:blipFill>
          <a:blip r:embed="rId4"/>
          <a:stretch>
            <a:fillRect/>
          </a:stretch>
        </p:blipFill>
        <p:spPr>
          <a:xfrm>
            <a:off x="7843688" y="899407"/>
            <a:ext cx="4348312" cy="4908952"/>
          </a:xfrm>
          <a:prstGeom prst="rect">
            <a:avLst/>
          </a:prstGeom>
        </p:spPr>
      </p:pic>
      <p:pic>
        <p:nvPicPr>
          <p:cNvPr id="12" name="Content Placeholder 3">
            <a:extLst>
              <a:ext uri="{FF2B5EF4-FFF2-40B4-BE49-F238E27FC236}">
                <a16:creationId xmlns:a16="http://schemas.microsoft.com/office/drawing/2014/main" id="{9F213F3B-30A6-469F-8BED-3B9FEB44DD51}"/>
              </a:ext>
            </a:extLst>
          </p:cNvPr>
          <p:cNvPicPr>
            <a:picLocks noChangeAspect="1"/>
          </p:cNvPicPr>
          <p:nvPr/>
        </p:nvPicPr>
        <p:blipFill>
          <a:blip r:embed="rId5"/>
          <a:stretch>
            <a:fillRect/>
          </a:stretch>
        </p:blipFill>
        <p:spPr>
          <a:xfrm>
            <a:off x="3183424" y="4222393"/>
            <a:ext cx="4847872" cy="1746379"/>
          </a:xfrm>
          <a:prstGeom prst="rect">
            <a:avLst/>
          </a:prstGeom>
        </p:spPr>
      </p:pic>
      <p:sp>
        <p:nvSpPr>
          <p:cNvPr id="3" name="TextBox 2">
            <a:extLst>
              <a:ext uri="{FF2B5EF4-FFF2-40B4-BE49-F238E27FC236}">
                <a16:creationId xmlns:a16="http://schemas.microsoft.com/office/drawing/2014/main" id="{4170038D-8E2E-45DF-9262-DFFF09DBC481}"/>
              </a:ext>
            </a:extLst>
          </p:cNvPr>
          <p:cNvSpPr txBox="1"/>
          <p:nvPr/>
        </p:nvSpPr>
        <p:spPr>
          <a:xfrm>
            <a:off x="1970202" y="5968772"/>
            <a:ext cx="6994689" cy="338554"/>
          </a:xfrm>
          <a:prstGeom prst="rect">
            <a:avLst/>
          </a:prstGeom>
          <a:noFill/>
        </p:spPr>
        <p:txBody>
          <a:bodyPr wrap="square" rtlCol="0">
            <a:spAutoFit/>
          </a:bodyPr>
          <a:lstStyle/>
          <a:p>
            <a:r>
              <a:rPr lang="en-US" sz="1600" dirty="0"/>
              <a:t>https://www.nature.com/articles/s41597-020-0543-2</a:t>
            </a:r>
          </a:p>
        </p:txBody>
      </p:sp>
    </p:spTree>
    <p:extLst>
      <p:ext uri="{BB962C8B-B14F-4D97-AF65-F5344CB8AC3E}">
        <p14:creationId xmlns:p14="http://schemas.microsoft.com/office/powerpoint/2010/main" val="1546573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0575B-451B-4D0C-9461-35E345C7468C}"/>
              </a:ext>
            </a:extLst>
          </p:cNvPr>
          <p:cNvSpPr>
            <a:spLocks noGrp="1"/>
          </p:cNvSpPr>
          <p:nvPr>
            <p:ph type="title"/>
          </p:nvPr>
        </p:nvSpPr>
        <p:spPr>
          <a:xfrm>
            <a:off x="174171" y="18255"/>
            <a:ext cx="10515600" cy="1325563"/>
          </a:xfrm>
        </p:spPr>
        <p:txBody>
          <a:bodyPr/>
          <a:lstStyle/>
          <a:p>
            <a:r>
              <a:rPr lang="en-US" dirty="0"/>
              <a:t>Closed Loop of Pre-clinical and Clinical Data</a:t>
            </a:r>
          </a:p>
        </p:txBody>
      </p:sp>
      <p:pic>
        <p:nvPicPr>
          <p:cNvPr id="4" name="Content Placeholder 3">
            <a:extLst>
              <a:ext uri="{FF2B5EF4-FFF2-40B4-BE49-F238E27FC236}">
                <a16:creationId xmlns:a16="http://schemas.microsoft.com/office/drawing/2014/main" id="{4A064889-5276-43DA-AC07-940E58BE28E7}"/>
              </a:ext>
            </a:extLst>
          </p:cNvPr>
          <p:cNvPicPr>
            <a:picLocks noGrp="1" noChangeAspect="1"/>
          </p:cNvPicPr>
          <p:nvPr>
            <p:ph idx="1"/>
          </p:nvPr>
        </p:nvPicPr>
        <p:blipFill>
          <a:blip r:embed="rId2"/>
          <a:stretch>
            <a:fillRect/>
          </a:stretch>
        </p:blipFill>
        <p:spPr>
          <a:xfrm>
            <a:off x="6330862" y="986742"/>
            <a:ext cx="5545583" cy="5482498"/>
          </a:xfrm>
          <a:prstGeom prst="rect">
            <a:avLst/>
          </a:prstGeom>
        </p:spPr>
      </p:pic>
      <p:sp>
        <p:nvSpPr>
          <p:cNvPr id="5" name="Rectangle 4">
            <a:extLst>
              <a:ext uri="{FF2B5EF4-FFF2-40B4-BE49-F238E27FC236}">
                <a16:creationId xmlns:a16="http://schemas.microsoft.com/office/drawing/2014/main" id="{34C070B7-16A5-4C8E-9BBB-AD4CA452A24D}"/>
              </a:ext>
            </a:extLst>
          </p:cNvPr>
          <p:cNvSpPr/>
          <p:nvPr/>
        </p:nvSpPr>
        <p:spPr>
          <a:xfrm>
            <a:off x="6758347" y="6469240"/>
            <a:ext cx="5316007" cy="369332"/>
          </a:xfrm>
          <a:prstGeom prst="rect">
            <a:avLst/>
          </a:prstGeom>
        </p:spPr>
        <p:txBody>
          <a:bodyPr wrap="none">
            <a:spAutoFit/>
          </a:bodyPr>
          <a:lstStyle/>
          <a:p>
            <a:r>
              <a:rPr lang="en-US" dirty="0"/>
              <a:t>https://www.nature.com/articles/s41467-019-11069-0</a:t>
            </a:r>
          </a:p>
        </p:txBody>
      </p:sp>
      <p:pic>
        <p:nvPicPr>
          <p:cNvPr id="6" name="Picture 5">
            <a:extLst>
              <a:ext uri="{FF2B5EF4-FFF2-40B4-BE49-F238E27FC236}">
                <a16:creationId xmlns:a16="http://schemas.microsoft.com/office/drawing/2014/main" id="{F26E9E96-8C23-4163-8EA8-346C112FD4AA}"/>
              </a:ext>
            </a:extLst>
          </p:cNvPr>
          <p:cNvPicPr>
            <a:picLocks noChangeAspect="1"/>
          </p:cNvPicPr>
          <p:nvPr/>
        </p:nvPicPr>
        <p:blipFill>
          <a:blip r:embed="rId3"/>
          <a:stretch>
            <a:fillRect/>
          </a:stretch>
        </p:blipFill>
        <p:spPr>
          <a:xfrm>
            <a:off x="594910" y="1062955"/>
            <a:ext cx="5405839" cy="5194625"/>
          </a:xfrm>
          <a:prstGeom prst="rect">
            <a:avLst/>
          </a:prstGeom>
        </p:spPr>
      </p:pic>
      <p:sp>
        <p:nvSpPr>
          <p:cNvPr id="7" name="TextBox 6">
            <a:extLst>
              <a:ext uri="{FF2B5EF4-FFF2-40B4-BE49-F238E27FC236}">
                <a16:creationId xmlns:a16="http://schemas.microsoft.com/office/drawing/2014/main" id="{A80F5B39-B9F9-452D-85D2-444943C61B00}"/>
              </a:ext>
            </a:extLst>
          </p:cNvPr>
          <p:cNvSpPr txBox="1"/>
          <p:nvPr/>
        </p:nvSpPr>
        <p:spPr>
          <a:xfrm>
            <a:off x="594910" y="6391646"/>
            <a:ext cx="5833324" cy="338554"/>
          </a:xfrm>
          <a:prstGeom prst="rect">
            <a:avLst/>
          </a:prstGeom>
          <a:noFill/>
        </p:spPr>
        <p:txBody>
          <a:bodyPr wrap="square" rtlCol="0">
            <a:spAutoFit/>
          </a:bodyPr>
          <a:lstStyle/>
          <a:p>
            <a:r>
              <a:rPr lang="en-US" sz="1600" dirty="0"/>
              <a:t>https://www.ncbi.nlm.nih.gov/pmc/articles/PMC6440568/</a:t>
            </a:r>
          </a:p>
        </p:txBody>
      </p:sp>
    </p:spTree>
    <p:extLst>
      <p:ext uri="{BB962C8B-B14F-4D97-AF65-F5344CB8AC3E}">
        <p14:creationId xmlns:p14="http://schemas.microsoft.com/office/powerpoint/2010/main" val="684598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1FDE-E1C0-467C-93A8-38942D649310}"/>
              </a:ext>
            </a:extLst>
          </p:cNvPr>
          <p:cNvSpPr>
            <a:spLocks noGrp="1"/>
          </p:cNvSpPr>
          <p:nvPr>
            <p:ph type="title"/>
          </p:nvPr>
        </p:nvSpPr>
        <p:spPr>
          <a:xfrm>
            <a:off x="78346" y="1"/>
            <a:ext cx="6940640" cy="740840"/>
          </a:xfrm>
        </p:spPr>
        <p:txBody>
          <a:bodyPr>
            <a:normAutofit/>
          </a:bodyPr>
          <a:lstStyle/>
          <a:p>
            <a:r>
              <a:rPr lang="en-US" sz="4000" dirty="0"/>
              <a:t>Knowledge Graph in Chest X-Ray</a:t>
            </a:r>
          </a:p>
        </p:txBody>
      </p:sp>
      <p:pic>
        <p:nvPicPr>
          <p:cNvPr id="4" name="Content Placeholder 3">
            <a:extLst>
              <a:ext uri="{FF2B5EF4-FFF2-40B4-BE49-F238E27FC236}">
                <a16:creationId xmlns:a16="http://schemas.microsoft.com/office/drawing/2014/main" id="{B3E231FA-96AA-45C0-8A72-4953F86997E4}"/>
              </a:ext>
            </a:extLst>
          </p:cNvPr>
          <p:cNvPicPr>
            <a:picLocks noGrp="1" noChangeAspect="1"/>
          </p:cNvPicPr>
          <p:nvPr>
            <p:ph idx="1"/>
          </p:nvPr>
        </p:nvPicPr>
        <p:blipFill>
          <a:blip r:embed="rId2"/>
          <a:stretch>
            <a:fillRect/>
          </a:stretch>
        </p:blipFill>
        <p:spPr>
          <a:xfrm>
            <a:off x="482136" y="1173870"/>
            <a:ext cx="4914936" cy="2733695"/>
          </a:xfrm>
          <a:prstGeom prst="rect">
            <a:avLst/>
          </a:prstGeom>
        </p:spPr>
      </p:pic>
      <p:pic>
        <p:nvPicPr>
          <p:cNvPr id="5" name="Picture 4">
            <a:extLst>
              <a:ext uri="{FF2B5EF4-FFF2-40B4-BE49-F238E27FC236}">
                <a16:creationId xmlns:a16="http://schemas.microsoft.com/office/drawing/2014/main" id="{16F3456B-B389-46BB-A309-4CE4540F1E9E}"/>
              </a:ext>
            </a:extLst>
          </p:cNvPr>
          <p:cNvPicPr>
            <a:picLocks noChangeAspect="1"/>
          </p:cNvPicPr>
          <p:nvPr/>
        </p:nvPicPr>
        <p:blipFill>
          <a:blip r:embed="rId3"/>
          <a:stretch>
            <a:fillRect/>
          </a:stretch>
        </p:blipFill>
        <p:spPr>
          <a:xfrm>
            <a:off x="5546504" y="933718"/>
            <a:ext cx="1929365" cy="2177564"/>
          </a:xfrm>
          <a:prstGeom prst="rect">
            <a:avLst/>
          </a:prstGeom>
        </p:spPr>
      </p:pic>
      <p:sp>
        <p:nvSpPr>
          <p:cNvPr id="6" name="Rectangle 5">
            <a:extLst>
              <a:ext uri="{FF2B5EF4-FFF2-40B4-BE49-F238E27FC236}">
                <a16:creationId xmlns:a16="http://schemas.microsoft.com/office/drawing/2014/main" id="{D5F76A96-FB3C-451D-A253-9F32F4ABA40B}"/>
              </a:ext>
            </a:extLst>
          </p:cNvPr>
          <p:cNvSpPr/>
          <p:nvPr/>
        </p:nvSpPr>
        <p:spPr>
          <a:xfrm>
            <a:off x="623204" y="5865414"/>
            <a:ext cx="3681905" cy="369332"/>
          </a:xfrm>
          <a:prstGeom prst="rect">
            <a:avLst/>
          </a:prstGeom>
        </p:spPr>
        <p:txBody>
          <a:bodyPr wrap="none">
            <a:spAutoFit/>
          </a:bodyPr>
          <a:lstStyle/>
          <a:p>
            <a:r>
              <a:rPr lang="en-US" dirty="0"/>
              <a:t>https://arxiv.org/pdf/2108.00316.pdf</a:t>
            </a:r>
          </a:p>
        </p:txBody>
      </p:sp>
      <p:pic>
        <p:nvPicPr>
          <p:cNvPr id="7" name="Picture 6">
            <a:extLst>
              <a:ext uri="{FF2B5EF4-FFF2-40B4-BE49-F238E27FC236}">
                <a16:creationId xmlns:a16="http://schemas.microsoft.com/office/drawing/2014/main" id="{9E12CA6C-5461-47AB-A1CB-185E2B1D9A3B}"/>
              </a:ext>
            </a:extLst>
          </p:cNvPr>
          <p:cNvPicPr>
            <a:picLocks noChangeAspect="1"/>
          </p:cNvPicPr>
          <p:nvPr/>
        </p:nvPicPr>
        <p:blipFill>
          <a:blip r:embed="rId4"/>
          <a:stretch>
            <a:fillRect/>
          </a:stretch>
        </p:blipFill>
        <p:spPr>
          <a:xfrm>
            <a:off x="482136" y="4018009"/>
            <a:ext cx="4333740" cy="1736961"/>
          </a:xfrm>
          <a:prstGeom prst="rect">
            <a:avLst/>
          </a:prstGeom>
        </p:spPr>
      </p:pic>
      <p:pic>
        <p:nvPicPr>
          <p:cNvPr id="8" name="Picture 7">
            <a:extLst>
              <a:ext uri="{FF2B5EF4-FFF2-40B4-BE49-F238E27FC236}">
                <a16:creationId xmlns:a16="http://schemas.microsoft.com/office/drawing/2014/main" id="{A098FBCD-112D-430A-B142-95DB3B31DB0B}"/>
              </a:ext>
            </a:extLst>
          </p:cNvPr>
          <p:cNvPicPr>
            <a:picLocks noChangeAspect="1"/>
          </p:cNvPicPr>
          <p:nvPr/>
        </p:nvPicPr>
        <p:blipFill>
          <a:blip r:embed="rId5"/>
          <a:stretch>
            <a:fillRect/>
          </a:stretch>
        </p:blipFill>
        <p:spPr>
          <a:xfrm>
            <a:off x="5397072" y="3650291"/>
            <a:ext cx="6457997" cy="2505093"/>
          </a:xfrm>
          <a:prstGeom prst="rect">
            <a:avLst/>
          </a:prstGeom>
        </p:spPr>
      </p:pic>
      <p:sp>
        <p:nvSpPr>
          <p:cNvPr id="10" name="Rectangle 9">
            <a:extLst>
              <a:ext uri="{FF2B5EF4-FFF2-40B4-BE49-F238E27FC236}">
                <a16:creationId xmlns:a16="http://schemas.microsoft.com/office/drawing/2014/main" id="{35D50ACA-46BD-4FC9-9C1D-B93AD63A9153}"/>
              </a:ext>
            </a:extLst>
          </p:cNvPr>
          <p:cNvSpPr/>
          <p:nvPr/>
        </p:nvSpPr>
        <p:spPr>
          <a:xfrm>
            <a:off x="3258355" y="6348262"/>
            <a:ext cx="9060354" cy="523220"/>
          </a:xfrm>
          <a:prstGeom prst="rect">
            <a:avLst/>
          </a:prstGeom>
        </p:spPr>
        <p:txBody>
          <a:bodyPr wrap="square">
            <a:spAutoFit/>
          </a:bodyPr>
          <a:lstStyle/>
          <a:p>
            <a:pPr algn="ctr"/>
            <a:r>
              <a:rPr lang="en-US" sz="1400" dirty="0"/>
              <a:t>https://openaccess.thecvf.com/content/WACV2022/papers/Han_Knowledge-Augmented_Contrastive_Learning_for_Abnormality_Classification_and_Localization_in_Chest_WACV_2022_paper.pdf</a:t>
            </a:r>
          </a:p>
        </p:txBody>
      </p:sp>
      <p:sp>
        <p:nvSpPr>
          <p:cNvPr id="11" name="Rectangle 10">
            <a:extLst>
              <a:ext uri="{FF2B5EF4-FFF2-40B4-BE49-F238E27FC236}">
                <a16:creationId xmlns:a16="http://schemas.microsoft.com/office/drawing/2014/main" id="{09ED9BDD-3830-43C2-838A-C456D9D44CA1}"/>
              </a:ext>
            </a:extLst>
          </p:cNvPr>
          <p:cNvSpPr/>
          <p:nvPr/>
        </p:nvSpPr>
        <p:spPr>
          <a:xfrm>
            <a:off x="6409205" y="3277408"/>
            <a:ext cx="4720331" cy="338554"/>
          </a:xfrm>
          <a:prstGeom prst="rect">
            <a:avLst/>
          </a:prstGeom>
        </p:spPr>
        <p:txBody>
          <a:bodyPr wrap="none">
            <a:spAutoFit/>
          </a:bodyPr>
          <a:lstStyle/>
          <a:p>
            <a:r>
              <a:rPr lang="en-US" sz="1600" dirty="0"/>
              <a:t>https://www.nature.com/articles/s41597-022-01441-z</a:t>
            </a:r>
          </a:p>
        </p:txBody>
      </p:sp>
      <p:pic>
        <p:nvPicPr>
          <p:cNvPr id="12" name="Picture 11">
            <a:extLst>
              <a:ext uri="{FF2B5EF4-FFF2-40B4-BE49-F238E27FC236}">
                <a16:creationId xmlns:a16="http://schemas.microsoft.com/office/drawing/2014/main" id="{31CE421B-6211-4006-AB86-D3EC62EED46D}"/>
              </a:ext>
            </a:extLst>
          </p:cNvPr>
          <p:cNvPicPr>
            <a:picLocks noChangeAspect="1"/>
          </p:cNvPicPr>
          <p:nvPr/>
        </p:nvPicPr>
        <p:blipFill>
          <a:blip r:embed="rId6"/>
          <a:stretch>
            <a:fillRect/>
          </a:stretch>
        </p:blipFill>
        <p:spPr>
          <a:xfrm>
            <a:off x="7475869" y="274112"/>
            <a:ext cx="4524408" cy="466728"/>
          </a:xfrm>
          <a:prstGeom prst="rect">
            <a:avLst/>
          </a:prstGeom>
        </p:spPr>
      </p:pic>
      <p:pic>
        <p:nvPicPr>
          <p:cNvPr id="14" name="Picture 13">
            <a:extLst>
              <a:ext uri="{FF2B5EF4-FFF2-40B4-BE49-F238E27FC236}">
                <a16:creationId xmlns:a16="http://schemas.microsoft.com/office/drawing/2014/main" id="{D4232935-3007-423A-A74C-398D69A58BCD}"/>
              </a:ext>
            </a:extLst>
          </p:cNvPr>
          <p:cNvPicPr>
            <a:picLocks noChangeAspect="1"/>
          </p:cNvPicPr>
          <p:nvPr/>
        </p:nvPicPr>
        <p:blipFill>
          <a:blip r:embed="rId7"/>
          <a:stretch>
            <a:fillRect/>
          </a:stretch>
        </p:blipFill>
        <p:spPr>
          <a:xfrm>
            <a:off x="7625301" y="830138"/>
            <a:ext cx="4364015" cy="2177765"/>
          </a:xfrm>
          <a:prstGeom prst="rect">
            <a:avLst/>
          </a:prstGeom>
        </p:spPr>
      </p:pic>
    </p:spTree>
    <p:extLst>
      <p:ext uri="{BB962C8B-B14F-4D97-AF65-F5344CB8AC3E}">
        <p14:creationId xmlns:p14="http://schemas.microsoft.com/office/powerpoint/2010/main" val="3179060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9A1F4-CBE0-9749-B4A3-3E661DE2C1F8}"/>
              </a:ext>
            </a:extLst>
          </p:cNvPr>
          <p:cNvSpPr>
            <a:spLocks noGrp="1"/>
          </p:cNvSpPr>
          <p:nvPr>
            <p:ph type="title"/>
          </p:nvPr>
        </p:nvSpPr>
        <p:spPr>
          <a:xfrm>
            <a:off x="190927" y="87724"/>
            <a:ext cx="11603805" cy="860752"/>
          </a:xfrm>
        </p:spPr>
        <p:txBody>
          <a:bodyPr>
            <a:normAutofit fontScale="90000"/>
          </a:bodyPr>
          <a:lstStyle/>
          <a:p>
            <a:r>
              <a:rPr lang="en-US" sz="3200" dirty="0">
                <a:solidFill>
                  <a:srgbClr val="002060"/>
                </a:solidFill>
              </a:rPr>
              <a:t>Research Highlight: Human-Centered AI for Medical Imaging Diagnosis</a:t>
            </a:r>
          </a:p>
        </p:txBody>
      </p:sp>
      <p:sp>
        <p:nvSpPr>
          <p:cNvPr id="3" name="Content Placeholder 2">
            <a:extLst>
              <a:ext uri="{FF2B5EF4-FFF2-40B4-BE49-F238E27FC236}">
                <a16:creationId xmlns:a16="http://schemas.microsoft.com/office/drawing/2014/main" id="{1CC92E2D-9CF0-1545-B633-5411E714E610}"/>
              </a:ext>
            </a:extLst>
          </p:cNvPr>
          <p:cNvSpPr>
            <a:spLocks noGrp="1"/>
          </p:cNvSpPr>
          <p:nvPr>
            <p:ph idx="1"/>
          </p:nvPr>
        </p:nvSpPr>
        <p:spPr>
          <a:xfrm>
            <a:off x="483632" y="1008084"/>
            <a:ext cx="5373381" cy="1887798"/>
          </a:xfrm>
        </p:spPr>
        <p:txBody>
          <a:bodyPr>
            <a:normAutofit fontScale="85000" lnSpcReduction="10000"/>
          </a:bodyPr>
          <a:lstStyle/>
          <a:p>
            <a:pPr marL="0" indent="0">
              <a:buNone/>
            </a:pPr>
            <a:r>
              <a:rPr lang="en-US" sz="2300" dirty="0"/>
              <a:t>Project goals:</a:t>
            </a:r>
          </a:p>
          <a:p>
            <a:pPr lvl="1"/>
            <a:r>
              <a:rPr lang="en-US" sz="1900" dirty="0"/>
              <a:t>Develop the novel methods to add doctors’ prior knowledge to enable better human-centered AI approaches for medical imaging diagnosis</a:t>
            </a:r>
          </a:p>
          <a:p>
            <a:pPr lvl="1"/>
            <a:r>
              <a:rPr lang="en-US" sz="1900" dirty="0"/>
              <a:t>Develop novel contrastive learning methods by proposing using patient metadata as data augmentation methods to generate positive samples for a given image.</a:t>
            </a:r>
          </a:p>
          <a:p>
            <a:pPr marL="0" indent="0">
              <a:buNone/>
            </a:pPr>
            <a:endParaRPr lang="en-US" dirty="0"/>
          </a:p>
        </p:txBody>
      </p:sp>
      <p:grpSp>
        <p:nvGrpSpPr>
          <p:cNvPr id="9" name="Group 8">
            <a:extLst>
              <a:ext uri="{FF2B5EF4-FFF2-40B4-BE49-F238E27FC236}">
                <a16:creationId xmlns:a16="http://schemas.microsoft.com/office/drawing/2014/main" id="{98790B80-1E93-7746-917F-F6E0FE723162}"/>
              </a:ext>
            </a:extLst>
          </p:cNvPr>
          <p:cNvGrpSpPr/>
          <p:nvPr/>
        </p:nvGrpSpPr>
        <p:grpSpPr>
          <a:xfrm>
            <a:off x="489169" y="641888"/>
            <a:ext cx="11465959" cy="4981578"/>
            <a:chOff x="431515" y="1532238"/>
            <a:chExt cx="11465959" cy="4981578"/>
          </a:xfrm>
        </p:grpSpPr>
        <p:cxnSp>
          <p:nvCxnSpPr>
            <p:cNvPr id="5" name="Straight Connector 4">
              <a:extLst>
                <a:ext uri="{FF2B5EF4-FFF2-40B4-BE49-F238E27FC236}">
                  <a16:creationId xmlns:a16="http://schemas.microsoft.com/office/drawing/2014/main" id="{76541ADB-3170-134B-B56F-80406681741A}"/>
                </a:ext>
              </a:extLst>
            </p:cNvPr>
            <p:cNvCxnSpPr>
              <a:cxnSpLocks/>
            </p:cNvCxnSpPr>
            <p:nvPr/>
          </p:nvCxnSpPr>
          <p:spPr>
            <a:xfrm>
              <a:off x="6000108" y="1532238"/>
              <a:ext cx="0" cy="49815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41F21B9-E0BE-8641-9FF0-71982082B4E8}"/>
                </a:ext>
              </a:extLst>
            </p:cNvPr>
            <p:cNvCxnSpPr>
              <a:cxnSpLocks/>
            </p:cNvCxnSpPr>
            <p:nvPr/>
          </p:nvCxnSpPr>
          <p:spPr>
            <a:xfrm>
              <a:off x="431515" y="3791164"/>
              <a:ext cx="11465959"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7" name="Picture 6" descr="A picture containing text&#10;&#10;Description automatically generated">
            <a:extLst>
              <a:ext uri="{FF2B5EF4-FFF2-40B4-BE49-F238E27FC236}">
                <a16:creationId xmlns:a16="http://schemas.microsoft.com/office/drawing/2014/main" id="{DB74E571-B33E-4ECC-9E48-5251267F46E0}"/>
              </a:ext>
            </a:extLst>
          </p:cNvPr>
          <p:cNvPicPr>
            <a:picLocks noChangeAspect="1"/>
          </p:cNvPicPr>
          <p:nvPr/>
        </p:nvPicPr>
        <p:blipFill>
          <a:blip r:embed="rId2"/>
          <a:stretch>
            <a:fillRect/>
          </a:stretch>
        </p:blipFill>
        <p:spPr>
          <a:xfrm>
            <a:off x="9827357" y="6334449"/>
            <a:ext cx="2364643" cy="566578"/>
          </a:xfrm>
          <a:prstGeom prst="rect">
            <a:avLst/>
          </a:prstGeom>
        </p:spPr>
      </p:pic>
      <p:pic>
        <p:nvPicPr>
          <p:cNvPr id="4" name="Picture 3">
            <a:extLst>
              <a:ext uri="{FF2B5EF4-FFF2-40B4-BE49-F238E27FC236}">
                <a16:creationId xmlns:a16="http://schemas.microsoft.com/office/drawing/2014/main" id="{2DEAF03D-6391-4F2F-AF5B-A7859ED9AF9F}"/>
              </a:ext>
            </a:extLst>
          </p:cNvPr>
          <p:cNvPicPr>
            <a:picLocks noChangeAspect="1"/>
          </p:cNvPicPr>
          <p:nvPr/>
        </p:nvPicPr>
        <p:blipFill>
          <a:blip r:embed="rId3"/>
          <a:stretch>
            <a:fillRect/>
          </a:stretch>
        </p:blipFill>
        <p:spPr>
          <a:xfrm>
            <a:off x="6358874" y="827189"/>
            <a:ext cx="2304356" cy="2044411"/>
          </a:xfrm>
          <a:prstGeom prst="rect">
            <a:avLst/>
          </a:prstGeom>
        </p:spPr>
      </p:pic>
      <p:sp>
        <p:nvSpPr>
          <p:cNvPr id="14" name="Content Placeholder 2">
            <a:extLst>
              <a:ext uri="{FF2B5EF4-FFF2-40B4-BE49-F238E27FC236}">
                <a16:creationId xmlns:a16="http://schemas.microsoft.com/office/drawing/2014/main" id="{9D9A0450-95C5-4FD7-AB5E-A51893B14884}"/>
              </a:ext>
            </a:extLst>
          </p:cNvPr>
          <p:cNvSpPr txBox="1">
            <a:spLocks/>
          </p:cNvSpPr>
          <p:nvPr/>
        </p:nvSpPr>
        <p:spPr>
          <a:xfrm>
            <a:off x="489169" y="3182040"/>
            <a:ext cx="5373381" cy="246991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00" dirty="0"/>
              <a:t>Barriers: adding radiologist’s prior knowledge (radiomics) into deep learning methods is challenging.</a:t>
            </a:r>
          </a:p>
          <a:p>
            <a:r>
              <a:rPr lang="en-US" sz="2300" dirty="0"/>
              <a:t>Output: Our </a:t>
            </a:r>
            <a:r>
              <a:rPr lang="en-US" sz="2300" dirty="0" err="1"/>
              <a:t>ChexRadiNet</a:t>
            </a:r>
            <a:r>
              <a:rPr lang="en-US" sz="2300" dirty="0"/>
              <a:t> outperforms the state-of-the-art on both disease detection (0.843 in AUC) and localization (0.679 in T(</a:t>
            </a:r>
            <a:r>
              <a:rPr lang="en-US" sz="2300" dirty="0" err="1"/>
              <a:t>IoU</a:t>
            </a:r>
            <a:r>
              <a:rPr lang="en-US" sz="2300" dirty="0"/>
              <a:t>) = 0.1). </a:t>
            </a:r>
            <a:br>
              <a:rPr lang="en-US" sz="2300" dirty="0"/>
            </a:br>
            <a:r>
              <a:rPr lang="en-US" sz="2300" dirty="0"/>
              <a:t>SCALP outperforms existing baselines with significant margins in both classification and localization tasks. Specifically, the average classification AUCs improve from 82.8% (SOTA using DenseNet-121) to 83.9% (SCALP using ResNet-50), while the localization results improve on average by 3.7% over different </a:t>
            </a:r>
            <a:r>
              <a:rPr lang="en-US" sz="2300" dirty="0" err="1"/>
              <a:t>IoU</a:t>
            </a:r>
            <a:r>
              <a:rPr lang="en-US" sz="2300" dirty="0"/>
              <a:t> thresholds</a:t>
            </a:r>
            <a:endParaRPr lang="en-US" dirty="0"/>
          </a:p>
        </p:txBody>
      </p:sp>
      <p:sp>
        <p:nvSpPr>
          <p:cNvPr id="10" name="TextBox 9">
            <a:extLst>
              <a:ext uri="{FF2B5EF4-FFF2-40B4-BE49-F238E27FC236}">
                <a16:creationId xmlns:a16="http://schemas.microsoft.com/office/drawing/2014/main" id="{8FFFC4B3-249E-45E8-A7FC-078E2E0C9D7C}"/>
              </a:ext>
            </a:extLst>
          </p:cNvPr>
          <p:cNvSpPr txBox="1"/>
          <p:nvPr/>
        </p:nvSpPr>
        <p:spPr>
          <a:xfrm>
            <a:off x="441300" y="5608243"/>
            <a:ext cx="11465958" cy="1077218"/>
          </a:xfrm>
          <a:prstGeom prst="rect">
            <a:avLst/>
          </a:prstGeom>
          <a:noFill/>
        </p:spPr>
        <p:txBody>
          <a:bodyPr wrap="square" rtlCol="0">
            <a:spAutoFit/>
          </a:bodyPr>
          <a:lstStyle/>
          <a:p>
            <a:pPr lvl="0"/>
            <a:r>
              <a:rPr lang="en-US" sz="1600" dirty="0"/>
              <a:t>Han, Y., Chen, C., Tewfik, A., Glicksberg, B., Ding, Y., Peng, Y., &amp; Wang, Z. (2022). Knowledge-Augmented Contrastive Learning for Abnormality Classification and Localization in Chest X-rays with Radiomics using a Feedback Loop. </a:t>
            </a:r>
            <a:r>
              <a:rPr lang="en-US" sz="1600" b="1" dirty="0"/>
              <a:t>WACV2022</a:t>
            </a:r>
          </a:p>
          <a:p>
            <a:pPr lvl="0"/>
            <a:r>
              <a:rPr lang="en-US" sz="1600" dirty="0"/>
              <a:t>Jaiswal, A., Li, H., Zander, C., Han, Y., Rousseau, J., Peng, Y., &amp; Ding, Y. (2021). SCALP - Supervised Contrastive Learning for Cardiopulmonary Disease Classification and Localization in Chest X-rays using Patient Metadata, </a:t>
            </a:r>
            <a:r>
              <a:rPr lang="en-US" sz="1600" b="1" dirty="0"/>
              <a:t>ICDM 2021</a:t>
            </a:r>
          </a:p>
        </p:txBody>
      </p:sp>
      <p:pic>
        <p:nvPicPr>
          <p:cNvPr id="12" name="Picture 11">
            <a:extLst>
              <a:ext uri="{FF2B5EF4-FFF2-40B4-BE49-F238E27FC236}">
                <a16:creationId xmlns:a16="http://schemas.microsoft.com/office/drawing/2014/main" id="{DB5531CF-E98B-40CE-812E-A6C227584581}"/>
              </a:ext>
            </a:extLst>
          </p:cNvPr>
          <p:cNvPicPr>
            <a:picLocks noChangeAspect="1"/>
          </p:cNvPicPr>
          <p:nvPr/>
        </p:nvPicPr>
        <p:blipFill>
          <a:blip r:embed="rId4"/>
          <a:stretch>
            <a:fillRect/>
          </a:stretch>
        </p:blipFill>
        <p:spPr>
          <a:xfrm>
            <a:off x="9030878" y="827189"/>
            <a:ext cx="2798101" cy="2019068"/>
          </a:xfrm>
          <a:prstGeom prst="rect">
            <a:avLst/>
          </a:prstGeom>
        </p:spPr>
      </p:pic>
      <p:pic>
        <p:nvPicPr>
          <p:cNvPr id="13" name="Picture 12">
            <a:extLst>
              <a:ext uri="{FF2B5EF4-FFF2-40B4-BE49-F238E27FC236}">
                <a16:creationId xmlns:a16="http://schemas.microsoft.com/office/drawing/2014/main" id="{6150A765-00E9-43EC-9F0E-3AAF70EA794D}"/>
              </a:ext>
            </a:extLst>
          </p:cNvPr>
          <p:cNvPicPr>
            <a:picLocks noChangeAspect="1"/>
          </p:cNvPicPr>
          <p:nvPr/>
        </p:nvPicPr>
        <p:blipFill>
          <a:blip r:embed="rId5"/>
          <a:stretch>
            <a:fillRect/>
          </a:stretch>
        </p:blipFill>
        <p:spPr>
          <a:xfrm>
            <a:off x="6134239" y="2999942"/>
            <a:ext cx="6057761" cy="2652012"/>
          </a:xfrm>
          <a:prstGeom prst="rect">
            <a:avLst/>
          </a:prstGeom>
        </p:spPr>
      </p:pic>
    </p:spTree>
    <p:extLst>
      <p:ext uri="{BB962C8B-B14F-4D97-AF65-F5344CB8AC3E}">
        <p14:creationId xmlns:p14="http://schemas.microsoft.com/office/powerpoint/2010/main" val="3208208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C92E2D-9CF0-1545-B633-5411E714E610}"/>
              </a:ext>
            </a:extLst>
          </p:cNvPr>
          <p:cNvSpPr>
            <a:spLocks noGrp="1"/>
          </p:cNvSpPr>
          <p:nvPr>
            <p:ph idx="1"/>
          </p:nvPr>
        </p:nvSpPr>
        <p:spPr>
          <a:xfrm>
            <a:off x="483632" y="763661"/>
            <a:ext cx="5373381" cy="2132221"/>
          </a:xfrm>
        </p:spPr>
        <p:txBody>
          <a:bodyPr>
            <a:normAutofit fontScale="85000" lnSpcReduction="20000"/>
          </a:bodyPr>
          <a:lstStyle/>
          <a:p>
            <a:pPr marL="0" indent="0">
              <a:buNone/>
            </a:pPr>
            <a:r>
              <a:rPr lang="en-US" sz="2300" dirty="0"/>
              <a:t>Project goals:</a:t>
            </a:r>
          </a:p>
          <a:p>
            <a:pPr lvl="1" algn="just"/>
            <a:r>
              <a:rPr lang="en-US" sz="1900" dirty="0"/>
              <a:t>Classify the assertion status of clinical diagnoses or conditions being present, absent, or possible in medical notes. It is critical for automated clinical reasoning</a:t>
            </a:r>
          </a:p>
          <a:p>
            <a:pPr lvl="1" algn="just"/>
            <a:r>
              <a:rPr lang="en-US" sz="1900" dirty="0"/>
              <a:t>Present a prompt-based assertion classification method, to correctly identify the assertion status of an entity in the unstructured clinical notes.</a:t>
            </a:r>
          </a:p>
          <a:p>
            <a:pPr lvl="1" algn="just"/>
            <a:r>
              <a:rPr lang="en-US" sz="1900" dirty="0"/>
              <a:t>Introduce two rationale faithfulness metrics: comprehensiveness and sufficiency.</a:t>
            </a:r>
          </a:p>
        </p:txBody>
      </p:sp>
      <p:grpSp>
        <p:nvGrpSpPr>
          <p:cNvPr id="9" name="Group 8">
            <a:extLst>
              <a:ext uri="{FF2B5EF4-FFF2-40B4-BE49-F238E27FC236}">
                <a16:creationId xmlns:a16="http://schemas.microsoft.com/office/drawing/2014/main" id="{98790B80-1E93-7746-917F-F6E0FE723162}"/>
              </a:ext>
            </a:extLst>
          </p:cNvPr>
          <p:cNvGrpSpPr/>
          <p:nvPr/>
        </p:nvGrpSpPr>
        <p:grpSpPr>
          <a:xfrm>
            <a:off x="489169" y="763662"/>
            <a:ext cx="11465959" cy="4981578"/>
            <a:chOff x="431515" y="1532238"/>
            <a:chExt cx="11465959" cy="4981578"/>
          </a:xfrm>
        </p:grpSpPr>
        <p:cxnSp>
          <p:nvCxnSpPr>
            <p:cNvPr id="5" name="Straight Connector 4">
              <a:extLst>
                <a:ext uri="{FF2B5EF4-FFF2-40B4-BE49-F238E27FC236}">
                  <a16:creationId xmlns:a16="http://schemas.microsoft.com/office/drawing/2014/main" id="{76541ADB-3170-134B-B56F-80406681741A}"/>
                </a:ext>
              </a:extLst>
            </p:cNvPr>
            <p:cNvCxnSpPr>
              <a:cxnSpLocks/>
            </p:cNvCxnSpPr>
            <p:nvPr/>
          </p:nvCxnSpPr>
          <p:spPr>
            <a:xfrm>
              <a:off x="6000108" y="1532238"/>
              <a:ext cx="0" cy="49815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41F21B9-E0BE-8641-9FF0-71982082B4E8}"/>
                </a:ext>
              </a:extLst>
            </p:cNvPr>
            <p:cNvCxnSpPr>
              <a:cxnSpLocks/>
            </p:cNvCxnSpPr>
            <p:nvPr/>
          </p:nvCxnSpPr>
          <p:spPr>
            <a:xfrm>
              <a:off x="431515" y="3791164"/>
              <a:ext cx="11465959"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7" name="Picture 6" descr="A picture containing text&#10;&#10;Description automatically generated">
            <a:extLst>
              <a:ext uri="{FF2B5EF4-FFF2-40B4-BE49-F238E27FC236}">
                <a16:creationId xmlns:a16="http://schemas.microsoft.com/office/drawing/2014/main" id="{DB74E571-B33E-4ECC-9E48-5251267F46E0}"/>
              </a:ext>
            </a:extLst>
          </p:cNvPr>
          <p:cNvPicPr>
            <a:picLocks noChangeAspect="1"/>
          </p:cNvPicPr>
          <p:nvPr/>
        </p:nvPicPr>
        <p:blipFill>
          <a:blip r:embed="rId2"/>
          <a:stretch>
            <a:fillRect/>
          </a:stretch>
        </p:blipFill>
        <p:spPr>
          <a:xfrm>
            <a:off x="9827357" y="6334449"/>
            <a:ext cx="2364643" cy="566578"/>
          </a:xfrm>
          <a:prstGeom prst="rect">
            <a:avLst/>
          </a:prstGeom>
        </p:spPr>
      </p:pic>
      <p:sp>
        <p:nvSpPr>
          <p:cNvPr id="14" name="Content Placeholder 2">
            <a:extLst>
              <a:ext uri="{FF2B5EF4-FFF2-40B4-BE49-F238E27FC236}">
                <a16:creationId xmlns:a16="http://schemas.microsoft.com/office/drawing/2014/main" id="{9D9A0450-95C5-4FD7-AB5E-A51893B14884}"/>
              </a:ext>
            </a:extLst>
          </p:cNvPr>
          <p:cNvSpPr txBox="1">
            <a:spLocks/>
          </p:cNvSpPr>
          <p:nvPr/>
        </p:nvSpPr>
        <p:spPr>
          <a:xfrm>
            <a:off x="489169" y="3182040"/>
            <a:ext cx="5373381" cy="281171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300" dirty="0"/>
              <a:t>Result:</a:t>
            </a:r>
          </a:p>
          <a:p>
            <a:pPr lvl="1" algn="just"/>
            <a:r>
              <a:rPr lang="en-US" dirty="0"/>
              <a:t>We evaluated the model on six datasets. Our prompt-based method achieved a micro-averaged F-1 of 0.954 on the i2b2 2010 assertion dataset, with ∼1.8% improvements over previous works. </a:t>
            </a:r>
          </a:p>
          <a:p>
            <a:pPr lvl="1" algn="just"/>
            <a:r>
              <a:rPr lang="en-US" dirty="0"/>
              <a:t>In particular, our model showed excellence in detecting classes with few instances (few-shot).</a:t>
            </a:r>
          </a:p>
          <a:p>
            <a:pPr lvl="1" algn="just"/>
            <a:r>
              <a:rPr lang="en-US" dirty="0"/>
              <a:t>Evaluations on five external datasets showcase the outstanding generalizability of the prompt-based method to unseen data.</a:t>
            </a:r>
          </a:p>
        </p:txBody>
      </p:sp>
      <p:sp>
        <p:nvSpPr>
          <p:cNvPr id="10" name="TextBox 9">
            <a:extLst>
              <a:ext uri="{FF2B5EF4-FFF2-40B4-BE49-F238E27FC236}">
                <a16:creationId xmlns:a16="http://schemas.microsoft.com/office/drawing/2014/main" id="{8FFFC4B3-249E-45E8-A7FC-078E2E0C9D7C}"/>
              </a:ext>
            </a:extLst>
          </p:cNvPr>
          <p:cNvSpPr txBox="1"/>
          <p:nvPr/>
        </p:nvSpPr>
        <p:spPr>
          <a:xfrm>
            <a:off x="651962" y="5993754"/>
            <a:ext cx="11465958" cy="646331"/>
          </a:xfrm>
          <a:prstGeom prst="rect">
            <a:avLst/>
          </a:prstGeom>
          <a:noFill/>
        </p:spPr>
        <p:txBody>
          <a:bodyPr wrap="square" rtlCol="0">
            <a:spAutoFit/>
          </a:bodyPr>
          <a:lstStyle/>
          <a:p>
            <a:pPr lvl="0"/>
            <a:r>
              <a:rPr lang="en-US" dirty="0"/>
              <a:t>Wang, S., Tang, L., Majety, A., Rousseau, J.F., Shih, G., Ding, Y., &amp; Peng, Y. (2022) Trustworthy Assertion Classification through Prompting. </a:t>
            </a:r>
            <a:r>
              <a:rPr lang="en-US" b="1" dirty="0"/>
              <a:t>Journal of Biomedical Informatics </a:t>
            </a:r>
            <a:r>
              <a:rPr lang="en-US" dirty="0"/>
              <a:t>(IF 6.317), p104139.</a:t>
            </a:r>
          </a:p>
        </p:txBody>
      </p:sp>
      <p:sp>
        <p:nvSpPr>
          <p:cNvPr id="2" name="Title 1">
            <a:extLst>
              <a:ext uri="{FF2B5EF4-FFF2-40B4-BE49-F238E27FC236}">
                <a16:creationId xmlns:a16="http://schemas.microsoft.com/office/drawing/2014/main" id="{81B9A1F4-CBE0-9749-B4A3-3E661DE2C1F8}"/>
              </a:ext>
            </a:extLst>
          </p:cNvPr>
          <p:cNvSpPr>
            <a:spLocks noGrp="1"/>
          </p:cNvSpPr>
          <p:nvPr>
            <p:ph type="title"/>
          </p:nvPr>
        </p:nvSpPr>
        <p:spPr>
          <a:xfrm>
            <a:off x="190927" y="87724"/>
            <a:ext cx="11603805" cy="860752"/>
          </a:xfrm>
        </p:spPr>
        <p:txBody>
          <a:bodyPr>
            <a:normAutofit fontScale="90000"/>
          </a:bodyPr>
          <a:lstStyle/>
          <a:p>
            <a:r>
              <a:rPr lang="en-US" sz="3200" dirty="0">
                <a:solidFill>
                  <a:srgbClr val="002060"/>
                </a:solidFill>
              </a:rPr>
              <a:t>Research Highlight: Trustworthy Assertion Classification Through Prompting</a:t>
            </a:r>
          </a:p>
        </p:txBody>
      </p:sp>
      <p:pic>
        <p:nvPicPr>
          <p:cNvPr id="16" name="Picture 15" descr="Box and whisker chart&#10;&#10;Description automatically generated with medium confidence">
            <a:extLst>
              <a:ext uri="{FF2B5EF4-FFF2-40B4-BE49-F238E27FC236}">
                <a16:creationId xmlns:a16="http://schemas.microsoft.com/office/drawing/2014/main" id="{8A02D8AC-409B-069C-A0D7-A24479A979ED}"/>
              </a:ext>
            </a:extLst>
          </p:cNvPr>
          <p:cNvPicPr>
            <a:picLocks noChangeAspect="1"/>
          </p:cNvPicPr>
          <p:nvPr/>
        </p:nvPicPr>
        <p:blipFill>
          <a:blip r:embed="rId3"/>
          <a:stretch>
            <a:fillRect/>
          </a:stretch>
        </p:blipFill>
        <p:spPr>
          <a:xfrm>
            <a:off x="6748252" y="3182040"/>
            <a:ext cx="4682891" cy="2652259"/>
          </a:xfrm>
          <a:prstGeom prst="rect">
            <a:avLst/>
          </a:prstGeom>
        </p:spPr>
      </p:pic>
      <p:pic>
        <p:nvPicPr>
          <p:cNvPr id="4" name="Picture 3">
            <a:extLst>
              <a:ext uri="{FF2B5EF4-FFF2-40B4-BE49-F238E27FC236}">
                <a16:creationId xmlns:a16="http://schemas.microsoft.com/office/drawing/2014/main" id="{8673D247-7E43-4442-8101-7C9C880E08DD}"/>
              </a:ext>
            </a:extLst>
          </p:cNvPr>
          <p:cNvPicPr>
            <a:picLocks noChangeAspect="1"/>
          </p:cNvPicPr>
          <p:nvPr/>
        </p:nvPicPr>
        <p:blipFill>
          <a:blip r:embed="rId4"/>
          <a:stretch>
            <a:fillRect/>
          </a:stretch>
        </p:blipFill>
        <p:spPr>
          <a:xfrm>
            <a:off x="6384941" y="932846"/>
            <a:ext cx="5334000" cy="1828800"/>
          </a:xfrm>
          <a:prstGeom prst="rect">
            <a:avLst/>
          </a:prstGeom>
        </p:spPr>
      </p:pic>
    </p:spTree>
    <p:extLst>
      <p:ext uri="{BB962C8B-B14F-4D97-AF65-F5344CB8AC3E}">
        <p14:creationId xmlns:p14="http://schemas.microsoft.com/office/powerpoint/2010/main" val="3085209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9A1F4-CBE0-9749-B4A3-3E661DE2C1F8}"/>
              </a:ext>
            </a:extLst>
          </p:cNvPr>
          <p:cNvSpPr>
            <a:spLocks noGrp="1"/>
          </p:cNvSpPr>
          <p:nvPr>
            <p:ph type="title"/>
          </p:nvPr>
        </p:nvSpPr>
        <p:spPr>
          <a:xfrm>
            <a:off x="190927" y="87724"/>
            <a:ext cx="11603805" cy="860752"/>
          </a:xfrm>
        </p:spPr>
        <p:txBody>
          <a:bodyPr>
            <a:normAutofit/>
          </a:bodyPr>
          <a:lstStyle/>
          <a:p>
            <a:r>
              <a:rPr lang="en-US" sz="3200" dirty="0">
                <a:solidFill>
                  <a:srgbClr val="002060"/>
                </a:solidFill>
              </a:rPr>
              <a:t>Research Highlight: COVID-19 Patient Health Risk Prediction</a:t>
            </a:r>
          </a:p>
        </p:txBody>
      </p:sp>
      <p:sp>
        <p:nvSpPr>
          <p:cNvPr id="3" name="Content Placeholder 2">
            <a:extLst>
              <a:ext uri="{FF2B5EF4-FFF2-40B4-BE49-F238E27FC236}">
                <a16:creationId xmlns:a16="http://schemas.microsoft.com/office/drawing/2014/main" id="{1CC92E2D-9CF0-1545-B633-5411E714E610}"/>
              </a:ext>
            </a:extLst>
          </p:cNvPr>
          <p:cNvSpPr>
            <a:spLocks noGrp="1"/>
          </p:cNvSpPr>
          <p:nvPr>
            <p:ph idx="1"/>
          </p:nvPr>
        </p:nvSpPr>
        <p:spPr>
          <a:xfrm>
            <a:off x="483632" y="1008084"/>
            <a:ext cx="5373381" cy="1887798"/>
          </a:xfrm>
        </p:spPr>
        <p:txBody>
          <a:bodyPr>
            <a:normAutofit fontScale="85000" lnSpcReduction="20000"/>
          </a:bodyPr>
          <a:lstStyle/>
          <a:p>
            <a:pPr marL="0" indent="0">
              <a:buNone/>
            </a:pPr>
            <a:r>
              <a:rPr lang="en-US" sz="2300" dirty="0"/>
              <a:t>Project Goals:</a:t>
            </a:r>
          </a:p>
          <a:p>
            <a:pPr lvl="1"/>
            <a:r>
              <a:rPr lang="en-US" sz="1900" dirty="0"/>
              <a:t>Deep learning (DL) models typically require large-scale data, but COVID data are highly class imbalanced. Conventional approaches in DL use cross-entropy loss (CEL), which often suffers from poor margin classification. </a:t>
            </a:r>
          </a:p>
          <a:p>
            <a:pPr lvl="1"/>
            <a:r>
              <a:rPr lang="en-US" sz="1900" dirty="0"/>
              <a:t>we develop and refine a new model architecture based on the recently proposed contrastive deep learning.</a:t>
            </a:r>
          </a:p>
          <a:p>
            <a:pPr lvl="1"/>
            <a:endParaRPr lang="en-US" dirty="0"/>
          </a:p>
        </p:txBody>
      </p:sp>
      <p:grpSp>
        <p:nvGrpSpPr>
          <p:cNvPr id="9" name="Group 8">
            <a:extLst>
              <a:ext uri="{FF2B5EF4-FFF2-40B4-BE49-F238E27FC236}">
                <a16:creationId xmlns:a16="http://schemas.microsoft.com/office/drawing/2014/main" id="{98790B80-1E93-7746-917F-F6E0FE723162}"/>
              </a:ext>
            </a:extLst>
          </p:cNvPr>
          <p:cNvGrpSpPr/>
          <p:nvPr/>
        </p:nvGrpSpPr>
        <p:grpSpPr>
          <a:xfrm>
            <a:off x="489169" y="763662"/>
            <a:ext cx="5568593" cy="4981578"/>
            <a:chOff x="431515" y="1532238"/>
            <a:chExt cx="5568593" cy="4981578"/>
          </a:xfrm>
        </p:grpSpPr>
        <p:cxnSp>
          <p:nvCxnSpPr>
            <p:cNvPr id="5" name="Straight Connector 4">
              <a:extLst>
                <a:ext uri="{FF2B5EF4-FFF2-40B4-BE49-F238E27FC236}">
                  <a16:creationId xmlns:a16="http://schemas.microsoft.com/office/drawing/2014/main" id="{76541ADB-3170-134B-B56F-80406681741A}"/>
                </a:ext>
              </a:extLst>
            </p:cNvPr>
            <p:cNvCxnSpPr>
              <a:cxnSpLocks/>
            </p:cNvCxnSpPr>
            <p:nvPr/>
          </p:nvCxnSpPr>
          <p:spPr>
            <a:xfrm>
              <a:off x="6000108" y="1532238"/>
              <a:ext cx="0" cy="49815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41F21B9-E0BE-8641-9FF0-71982082B4E8}"/>
                </a:ext>
              </a:extLst>
            </p:cNvPr>
            <p:cNvCxnSpPr>
              <a:cxnSpLocks/>
            </p:cNvCxnSpPr>
            <p:nvPr/>
          </p:nvCxnSpPr>
          <p:spPr>
            <a:xfrm>
              <a:off x="431515" y="3791164"/>
              <a:ext cx="5568593"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7" name="Picture 6" descr="A picture containing text&#10;&#10;Description automatically generated">
            <a:extLst>
              <a:ext uri="{FF2B5EF4-FFF2-40B4-BE49-F238E27FC236}">
                <a16:creationId xmlns:a16="http://schemas.microsoft.com/office/drawing/2014/main" id="{DB74E571-B33E-4ECC-9E48-5251267F46E0}"/>
              </a:ext>
            </a:extLst>
          </p:cNvPr>
          <p:cNvPicPr>
            <a:picLocks noChangeAspect="1"/>
          </p:cNvPicPr>
          <p:nvPr/>
        </p:nvPicPr>
        <p:blipFill>
          <a:blip r:embed="rId2"/>
          <a:stretch>
            <a:fillRect/>
          </a:stretch>
        </p:blipFill>
        <p:spPr>
          <a:xfrm>
            <a:off x="9827357" y="6334449"/>
            <a:ext cx="2364643" cy="566578"/>
          </a:xfrm>
          <a:prstGeom prst="rect">
            <a:avLst/>
          </a:prstGeom>
        </p:spPr>
      </p:pic>
      <p:sp>
        <p:nvSpPr>
          <p:cNvPr id="14" name="Content Placeholder 2">
            <a:extLst>
              <a:ext uri="{FF2B5EF4-FFF2-40B4-BE49-F238E27FC236}">
                <a16:creationId xmlns:a16="http://schemas.microsoft.com/office/drawing/2014/main" id="{9D9A0450-95C5-4FD7-AB5E-A51893B14884}"/>
              </a:ext>
            </a:extLst>
          </p:cNvPr>
          <p:cNvSpPr txBox="1">
            <a:spLocks/>
          </p:cNvSpPr>
          <p:nvPr/>
        </p:nvSpPr>
        <p:spPr>
          <a:xfrm>
            <a:off x="489169" y="3182040"/>
            <a:ext cx="5373381" cy="248952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Output:</a:t>
            </a:r>
          </a:p>
          <a:p>
            <a:r>
              <a:rPr lang="en-US" sz="2900" dirty="0"/>
              <a:t>CL models consistently outperform CEL models, with differences ranging from 0.04 to 0.15 for area under the precision and recall curve (AUPRC) and 0.05 to 0.1 for area under the receiver-operating characteristic curve (AUROC).</a:t>
            </a:r>
          </a:p>
          <a:p>
            <a:r>
              <a:rPr lang="en-US" sz="2900" dirty="0"/>
              <a:t>As a relevant use case, we demonstrate the power of this framework for predicting critical events in COVID-19 patients as well as an enhanced ability to identify important features. </a:t>
            </a:r>
          </a:p>
          <a:p>
            <a:r>
              <a:rPr lang="en-US" sz="2900" dirty="0"/>
              <a:t>Our work shows promise for datasets with high missingness and outcome imbalance that normally hinders performance</a:t>
            </a:r>
          </a:p>
        </p:txBody>
      </p:sp>
      <p:sp>
        <p:nvSpPr>
          <p:cNvPr id="10" name="TextBox 9">
            <a:extLst>
              <a:ext uri="{FF2B5EF4-FFF2-40B4-BE49-F238E27FC236}">
                <a16:creationId xmlns:a16="http://schemas.microsoft.com/office/drawing/2014/main" id="{8FFFC4B3-249E-45E8-A7FC-078E2E0C9D7C}"/>
              </a:ext>
            </a:extLst>
          </p:cNvPr>
          <p:cNvSpPr txBox="1"/>
          <p:nvPr/>
        </p:nvSpPr>
        <p:spPr>
          <a:xfrm>
            <a:off x="630056" y="5855328"/>
            <a:ext cx="11465958" cy="830997"/>
          </a:xfrm>
          <a:prstGeom prst="rect">
            <a:avLst/>
          </a:prstGeom>
          <a:noFill/>
        </p:spPr>
        <p:txBody>
          <a:bodyPr wrap="square" rtlCol="0">
            <a:spAutoFit/>
          </a:bodyPr>
          <a:lstStyle/>
          <a:p>
            <a:pPr lvl="0"/>
            <a:r>
              <a:rPr lang="en-US" sz="1600" dirty="0"/>
              <a:t>Wanyan, T., </a:t>
            </a:r>
            <a:r>
              <a:rPr lang="en-US" sz="1600" dirty="0" err="1"/>
              <a:t>Honarvar</a:t>
            </a:r>
            <a:r>
              <a:rPr lang="en-US" sz="1600" dirty="0"/>
              <a:t>, H., Jaladanki, S.K., Zang, C., Naik, N., </a:t>
            </a:r>
            <a:r>
              <a:rPr lang="en-US" sz="1600" dirty="0" err="1"/>
              <a:t>Somani</a:t>
            </a:r>
            <a:r>
              <a:rPr lang="en-US" sz="1600" dirty="0"/>
              <a:t>, S., De Freitas, J. K., Paranjpe, I., Vaid, A., Zhang, J., Miotto, R., Wang, Z., Nadkarni, G. N., Zitnik, M., Azad, A., Wang, F., Ding, Y., &amp; Glicksberg, B. (2021). Contrastive learning improves critical event prediction in COVID-19 patients. </a:t>
            </a:r>
            <a:r>
              <a:rPr lang="en-US" sz="1600" b="1" dirty="0"/>
              <a:t>Patterns</a:t>
            </a:r>
            <a:r>
              <a:rPr lang="en-US" sz="1600" dirty="0"/>
              <a:t>, 2(12): 100389.</a:t>
            </a:r>
          </a:p>
        </p:txBody>
      </p:sp>
      <p:pic>
        <p:nvPicPr>
          <p:cNvPr id="12" name="Picture 11">
            <a:extLst>
              <a:ext uri="{FF2B5EF4-FFF2-40B4-BE49-F238E27FC236}">
                <a16:creationId xmlns:a16="http://schemas.microsoft.com/office/drawing/2014/main" id="{DA69087F-20F6-47C6-9650-9013013879E7}"/>
              </a:ext>
            </a:extLst>
          </p:cNvPr>
          <p:cNvPicPr>
            <a:picLocks noChangeAspect="1"/>
          </p:cNvPicPr>
          <p:nvPr/>
        </p:nvPicPr>
        <p:blipFill>
          <a:blip r:embed="rId3"/>
          <a:stretch>
            <a:fillRect/>
          </a:stretch>
        </p:blipFill>
        <p:spPr>
          <a:xfrm>
            <a:off x="6134238" y="702880"/>
            <a:ext cx="5660493" cy="4937745"/>
          </a:xfrm>
          <a:prstGeom prst="rect">
            <a:avLst/>
          </a:prstGeom>
        </p:spPr>
      </p:pic>
    </p:spTree>
    <p:extLst>
      <p:ext uri="{BB962C8B-B14F-4D97-AF65-F5344CB8AC3E}">
        <p14:creationId xmlns:p14="http://schemas.microsoft.com/office/powerpoint/2010/main" val="2476469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F5784-6813-47D8-AAAB-D165F9E76938}"/>
              </a:ext>
            </a:extLst>
          </p:cNvPr>
          <p:cNvSpPr>
            <a:spLocks noGrp="1"/>
          </p:cNvSpPr>
          <p:nvPr>
            <p:ph type="title"/>
          </p:nvPr>
        </p:nvSpPr>
        <p:spPr>
          <a:xfrm>
            <a:off x="0" y="1"/>
            <a:ext cx="10515600" cy="905956"/>
          </a:xfrm>
        </p:spPr>
        <p:txBody>
          <a:bodyPr/>
          <a:lstStyle/>
          <a:p>
            <a:r>
              <a:rPr lang="en-US" dirty="0"/>
              <a:t>Explainable AI in Health</a:t>
            </a:r>
          </a:p>
        </p:txBody>
      </p:sp>
      <p:pic>
        <p:nvPicPr>
          <p:cNvPr id="5" name="Picture 4">
            <a:extLst>
              <a:ext uri="{FF2B5EF4-FFF2-40B4-BE49-F238E27FC236}">
                <a16:creationId xmlns:a16="http://schemas.microsoft.com/office/drawing/2014/main" id="{90127362-5186-432B-BEE8-F28D36CAEA7F}"/>
              </a:ext>
            </a:extLst>
          </p:cNvPr>
          <p:cNvPicPr>
            <a:picLocks noChangeAspect="1"/>
          </p:cNvPicPr>
          <p:nvPr/>
        </p:nvPicPr>
        <p:blipFill>
          <a:blip r:embed="rId2"/>
          <a:stretch>
            <a:fillRect/>
          </a:stretch>
        </p:blipFill>
        <p:spPr>
          <a:xfrm>
            <a:off x="52904" y="883922"/>
            <a:ext cx="5834233" cy="2421137"/>
          </a:xfrm>
          <a:prstGeom prst="rect">
            <a:avLst/>
          </a:prstGeom>
        </p:spPr>
      </p:pic>
      <p:sp>
        <p:nvSpPr>
          <p:cNvPr id="6" name="TextBox 5">
            <a:extLst>
              <a:ext uri="{FF2B5EF4-FFF2-40B4-BE49-F238E27FC236}">
                <a16:creationId xmlns:a16="http://schemas.microsoft.com/office/drawing/2014/main" id="{B3DAEAA5-9BD2-4A3F-8E78-8318D1E84667}"/>
              </a:ext>
            </a:extLst>
          </p:cNvPr>
          <p:cNvSpPr txBox="1"/>
          <p:nvPr/>
        </p:nvSpPr>
        <p:spPr>
          <a:xfrm>
            <a:off x="648677" y="3374147"/>
            <a:ext cx="4825388" cy="338554"/>
          </a:xfrm>
          <a:prstGeom prst="rect">
            <a:avLst/>
          </a:prstGeom>
          <a:noFill/>
        </p:spPr>
        <p:txBody>
          <a:bodyPr wrap="square" rtlCol="0">
            <a:spAutoFit/>
          </a:bodyPr>
          <a:lstStyle/>
          <a:p>
            <a:r>
              <a:rPr lang="en-US" sz="1600" dirty="0"/>
              <a:t>https://ieeexplore.ieee.org/document/8237336</a:t>
            </a:r>
          </a:p>
        </p:txBody>
      </p:sp>
      <p:pic>
        <p:nvPicPr>
          <p:cNvPr id="7" name="Picture 6">
            <a:extLst>
              <a:ext uri="{FF2B5EF4-FFF2-40B4-BE49-F238E27FC236}">
                <a16:creationId xmlns:a16="http://schemas.microsoft.com/office/drawing/2014/main" id="{D9DCDDA4-E8BF-4963-9961-DCD372C1DB04}"/>
              </a:ext>
            </a:extLst>
          </p:cNvPr>
          <p:cNvPicPr>
            <a:picLocks noChangeAspect="1"/>
          </p:cNvPicPr>
          <p:nvPr/>
        </p:nvPicPr>
        <p:blipFill>
          <a:blip r:embed="rId3"/>
          <a:stretch>
            <a:fillRect/>
          </a:stretch>
        </p:blipFill>
        <p:spPr>
          <a:xfrm>
            <a:off x="144255" y="3704022"/>
            <a:ext cx="5834233" cy="3090446"/>
          </a:xfrm>
          <a:prstGeom prst="rect">
            <a:avLst/>
          </a:prstGeom>
        </p:spPr>
      </p:pic>
      <p:sp>
        <p:nvSpPr>
          <p:cNvPr id="10" name="TextBox 9">
            <a:extLst>
              <a:ext uri="{FF2B5EF4-FFF2-40B4-BE49-F238E27FC236}">
                <a16:creationId xmlns:a16="http://schemas.microsoft.com/office/drawing/2014/main" id="{16F2BE73-3CA0-4AA9-AF95-F77A6944EA06}"/>
              </a:ext>
            </a:extLst>
          </p:cNvPr>
          <p:cNvSpPr txBox="1"/>
          <p:nvPr/>
        </p:nvSpPr>
        <p:spPr>
          <a:xfrm>
            <a:off x="7430075" y="6455914"/>
            <a:ext cx="3781425" cy="338554"/>
          </a:xfrm>
          <a:prstGeom prst="rect">
            <a:avLst/>
          </a:prstGeom>
          <a:noFill/>
        </p:spPr>
        <p:txBody>
          <a:bodyPr wrap="square" rtlCol="0">
            <a:spAutoFit/>
          </a:bodyPr>
          <a:lstStyle/>
          <a:p>
            <a:r>
              <a:rPr lang="en-US" sz="1600" dirty="0"/>
              <a:t>https://arxiv.org/pdf/1711.06373.pdf</a:t>
            </a:r>
          </a:p>
        </p:txBody>
      </p:sp>
      <p:pic>
        <p:nvPicPr>
          <p:cNvPr id="3" name="Picture 2">
            <a:extLst>
              <a:ext uri="{FF2B5EF4-FFF2-40B4-BE49-F238E27FC236}">
                <a16:creationId xmlns:a16="http://schemas.microsoft.com/office/drawing/2014/main" id="{1642927F-6E6C-4AAA-8CF5-9461A3CF291C}"/>
              </a:ext>
            </a:extLst>
          </p:cNvPr>
          <p:cNvPicPr>
            <a:picLocks noChangeAspect="1"/>
          </p:cNvPicPr>
          <p:nvPr/>
        </p:nvPicPr>
        <p:blipFill>
          <a:blip r:embed="rId4"/>
          <a:stretch>
            <a:fillRect/>
          </a:stretch>
        </p:blipFill>
        <p:spPr>
          <a:xfrm>
            <a:off x="6096000" y="349062"/>
            <a:ext cx="5915068" cy="2476518"/>
          </a:xfrm>
          <a:prstGeom prst="rect">
            <a:avLst/>
          </a:prstGeom>
        </p:spPr>
      </p:pic>
      <p:pic>
        <p:nvPicPr>
          <p:cNvPr id="4" name="Picture 3">
            <a:extLst>
              <a:ext uri="{FF2B5EF4-FFF2-40B4-BE49-F238E27FC236}">
                <a16:creationId xmlns:a16="http://schemas.microsoft.com/office/drawing/2014/main" id="{F5985ABA-85F8-4A76-8D9A-082A863E11AA}"/>
              </a:ext>
            </a:extLst>
          </p:cNvPr>
          <p:cNvPicPr>
            <a:picLocks noChangeAspect="1"/>
          </p:cNvPicPr>
          <p:nvPr/>
        </p:nvPicPr>
        <p:blipFill>
          <a:blip r:embed="rId5"/>
          <a:stretch>
            <a:fillRect/>
          </a:stretch>
        </p:blipFill>
        <p:spPr>
          <a:xfrm>
            <a:off x="6304865" y="2993928"/>
            <a:ext cx="5610266" cy="1771663"/>
          </a:xfrm>
          <a:prstGeom prst="rect">
            <a:avLst/>
          </a:prstGeom>
        </p:spPr>
      </p:pic>
      <p:pic>
        <p:nvPicPr>
          <p:cNvPr id="12" name="Picture 11">
            <a:extLst>
              <a:ext uri="{FF2B5EF4-FFF2-40B4-BE49-F238E27FC236}">
                <a16:creationId xmlns:a16="http://schemas.microsoft.com/office/drawing/2014/main" id="{C64D0782-5D6F-43AF-B473-CF8319D03901}"/>
              </a:ext>
            </a:extLst>
          </p:cNvPr>
          <p:cNvPicPr>
            <a:picLocks noChangeAspect="1"/>
          </p:cNvPicPr>
          <p:nvPr/>
        </p:nvPicPr>
        <p:blipFill>
          <a:blip r:embed="rId6"/>
          <a:stretch>
            <a:fillRect/>
          </a:stretch>
        </p:blipFill>
        <p:spPr>
          <a:xfrm>
            <a:off x="6259131" y="4836016"/>
            <a:ext cx="5776391" cy="1672921"/>
          </a:xfrm>
          <a:prstGeom prst="rect">
            <a:avLst/>
          </a:prstGeom>
        </p:spPr>
      </p:pic>
    </p:spTree>
    <p:extLst>
      <p:ext uri="{BB962C8B-B14F-4D97-AF65-F5344CB8AC3E}">
        <p14:creationId xmlns:p14="http://schemas.microsoft.com/office/powerpoint/2010/main" val="2900099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301" y="80644"/>
            <a:ext cx="10515600" cy="1325563"/>
          </a:xfrm>
        </p:spPr>
        <p:txBody>
          <a:bodyPr/>
          <a:lstStyle/>
          <a:p>
            <a:r>
              <a:rPr lang="en-US" dirty="0"/>
              <a:t>Outlandish Expectations for AI in Healthcare</a:t>
            </a:r>
          </a:p>
        </p:txBody>
      </p:sp>
      <p:sp>
        <p:nvSpPr>
          <p:cNvPr id="3" name="Content Placeholder 2"/>
          <p:cNvSpPr>
            <a:spLocks noGrp="1"/>
          </p:cNvSpPr>
          <p:nvPr>
            <p:ph idx="1"/>
          </p:nvPr>
        </p:nvSpPr>
        <p:spPr>
          <a:xfrm>
            <a:off x="406757" y="1253331"/>
            <a:ext cx="7214469" cy="4351338"/>
          </a:xfrm>
        </p:spPr>
        <p:txBody>
          <a:bodyPr>
            <a:normAutofit fontScale="77500" lnSpcReduction="20000"/>
          </a:bodyPr>
          <a:lstStyle/>
          <a:p>
            <a:r>
              <a:rPr lang="en-US" dirty="0"/>
              <a:t>Outperform doctors at all tasks</a:t>
            </a:r>
          </a:p>
          <a:p>
            <a:r>
              <a:rPr lang="en-US" dirty="0"/>
              <a:t>Diagnose the </a:t>
            </a:r>
            <a:r>
              <a:rPr lang="en-US" dirty="0" err="1"/>
              <a:t>undiagnosable</a:t>
            </a:r>
            <a:endParaRPr lang="en-US" dirty="0"/>
          </a:p>
          <a:p>
            <a:r>
              <a:rPr lang="en-US" dirty="0"/>
              <a:t>Treat the untreatable</a:t>
            </a:r>
          </a:p>
          <a:p>
            <a:r>
              <a:rPr lang="en-US" dirty="0"/>
              <a:t>See the </a:t>
            </a:r>
            <a:r>
              <a:rPr lang="en-US" dirty="0" err="1"/>
              <a:t>unseeable</a:t>
            </a:r>
            <a:r>
              <a:rPr lang="en-US" dirty="0"/>
              <a:t> on scans, slides</a:t>
            </a:r>
          </a:p>
          <a:p>
            <a:r>
              <a:rPr lang="en-US" dirty="0"/>
              <a:t>Predict the unpredictable</a:t>
            </a:r>
          </a:p>
          <a:p>
            <a:r>
              <a:rPr lang="en-US" dirty="0"/>
              <a:t>Classify the unclassifiable</a:t>
            </a:r>
          </a:p>
          <a:p>
            <a:r>
              <a:rPr lang="en-US" dirty="0"/>
              <a:t>Eliminate workflow inefficiencies</a:t>
            </a:r>
          </a:p>
          <a:p>
            <a:r>
              <a:rPr lang="en-US" dirty="0"/>
              <a:t>Eliminate hospital admissions and readmissions</a:t>
            </a:r>
          </a:p>
          <a:p>
            <a:r>
              <a:rPr lang="en-US" dirty="0"/>
              <a:t>Eliminate the surfeit of unnecessary jobs</a:t>
            </a:r>
          </a:p>
          <a:p>
            <a:r>
              <a:rPr lang="en-US" dirty="0"/>
              <a:t>100% medication adherence</a:t>
            </a:r>
          </a:p>
          <a:p>
            <a:r>
              <a:rPr lang="en-US" dirty="0"/>
              <a:t>Zero patient harm</a:t>
            </a:r>
          </a:p>
          <a:p>
            <a:r>
              <a:rPr lang="en-US" dirty="0"/>
              <a:t>Cure cancer</a:t>
            </a:r>
          </a:p>
          <a:p>
            <a:endParaRPr lang="en-US" dirty="0"/>
          </a:p>
        </p:txBody>
      </p:sp>
      <p:sp>
        <p:nvSpPr>
          <p:cNvPr id="4" name="TextBox 3"/>
          <p:cNvSpPr txBox="1"/>
          <p:nvPr/>
        </p:nvSpPr>
        <p:spPr>
          <a:xfrm>
            <a:off x="7911001" y="4557769"/>
            <a:ext cx="3974123" cy="369332"/>
          </a:xfrm>
          <a:prstGeom prst="rect">
            <a:avLst/>
          </a:prstGeom>
          <a:noFill/>
        </p:spPr>
        <p:txBody>
          <a:bodyPr wrap="square" rtlCol="0">
            <a:spAutoFit/>
          </a:bodyPr>
          <a:lstStyle/>
          <a:p>
            <a:r>
              <a:rPr lang="en-US" dirty="0"/>
              <a:t>Eric </a:t>
            </a:r>
            <a:r>
              <a:rPr lang="en-US" dirty="0" err="1"/>
              <a:t>Topol</a:t>
            </a:r>
            <a:r>
              <a:rPr lang="en-US" dirty="0"/>
              <a:t>, Deep Medicine, 2019</a:t>
            </a:r>
          </a:p>
        </p:txBody>
      </p:sp>
      <p:pic>
        <p:nvPicPr>
          <p:cNvPr id="5" name="Picture 4">
            <a:extLst>
              <a:ext uri="{FF2B5EF4-FFF2-40B4-BE49-F238E27FC236}">
                <a16:creationId xmlns:a16="http://schemas.microsoft.com/office/drawing/2014/main" id="{E8BCFB7A-7909-49C6-A61E-3AAAF8B3D9E4}"/>
              </a:ext>
            </a:extLst>
          </p:cNvPr>
          <p:cNvPicPr>
            <a:picLocks noChangeAspect="1"/>
          </p:cNvPicPr>
          <p:nvPr/>
        </p:nvPicPr>
        <p:blipFill>
          <a:blip r:embed="rId2"/>
          <a:stretch>
            <a:fillRect/>
          </a:stretch>
        </p:blipFill>
        <p:spPr>
          <a:xfrm>
            <a:off x="7911001" y="1085783"/>
            <a:ext cx="3114675" cy="3428666"/>
          </a:xfrm>
          <a:prstGeom prst="rect">
            <a:avLst/>
          </a:prstGeom>
        </p:spPr>
      </p:pic>
      <p:pic>
        <p:nvPicPr>
          <p:cNvPr id="6" name="Picture 5">
            <a:extLst>
              <a:ext uri="{FF2B5EF4-FFF2-40B4-BE49-F238E27FC236}">
                <a16:creationId xmlns:a16="http://schemas.microsoft.com/office/drawing/2014/main" id="{261A3791-1F6A-41D5-9EF3-71744285069F}"/>
              </a:ext>
            </a:extLst>
          </p:cNvPr>
          <p:cNvPicPr>
            <a:picLocks noChangeAspect="1"/>
          </p:cNvPicPr>
          <p:nvPr/>
        </p:nvPicPr>
        <p:blipFill>
          <a:blip r:embed="rId3"/>
          <a:stretch>
            <a:fillRect/>
          </a:stretch>
        </p:blipFill>
        <p:spPr>
          <a:xfrm>
            <a:off x="6897497" y="4970421"/>
            <a:ext cx="4733486" cy="1707275"/>
          </a:xfrm>
          <a:prstGeom prst="rect">
            <a:avLst/>
          </a:prstGeom>
        </p:spPr>
      </p:pic>
    </p:spTree>
    <p:extLst>
      <p:ext uri="{BB962C8B-B14F-4D97-AF65-F5344CB8AC3E}">
        <p14:creationId xmlns:p14="http://schemas.microsoft.com/office/powerpoint/2010/main" val="3221649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C7D83-767A-412E-BCA0-1684D5EC8853}"/>
              </a:ext>
            </a:extLst>
          </p:cNvPr>
          <p:cNvSpPr>
            <a:spLocks noGrp="1"/>
          </p:cNvSpPr>
          <p:nvPr>
            <p:ph type="title"/>
          </p:nvPr>
        </p:nvSpPr>
        <p:spPr>
          <a:xfrm>
            <a:off x="0" y="1"/>
            <a:ext cx="10515600" cy="1035586"/>
          </a:xfrm>
        </p:spPr>
        <p:txBody>
          <a:bodyPr/>
          <a:lstStyle/>
          <a:p>
            <a:r>
              <a:rPr lang="en-US" dirty="0"/>
              <a:t>Explainable AI in Health</a:t>
            </a:r>
          </a:p>
        </p:txBody>
      </p:sp>
      <p:pic>
        <p:nvPicPr>
          <p:cNvPr id="4" name="Content Placeholder 3" descr="Chart, bar chart&#10;&#10;Description automatically generated">
            <a:extLst>
              <a:ext uri="{FF2B5EF4-FFF2-40B4-BE49-F238E27FC236}">
                <a16:creationId xmlns:a16="http://schemas.microsoft.com/office/drawing/2014/main" id="{F791054D-983A-4028-96C1-BB1907C45F87}"/>
              </a:ext>
            </a:extLst>
          </p:cNvPr>
          <p:cNvPicPr>
            <a:picLocks noGrp="1"/>
          </p:cNvPicPr>
          <p:nvPr>
            <p:ph idx="1"/>
          </p:nvPr>
        </p:nvPicPr>
        <p:blipFill>
          <a:blip r:embed="rId2"/>
          <a:stretch>
            <a:fillRect/>
          </a:stretch>
        </p:blipFill>
        <p:spPr>
          <a:xfrm>
            <a:off x="104028" y="852421"/>
            <a:ext cx="5572125" cy="2838450"/>
          </a:xfrm>
          <a:prstGeom prst="rect">
            <a:avLst/>
          </a:prstGeom>
        </p:spPr>
      </p:pic>
      <p:pic>
        <p:nvPicPr>
          <p:cNvPr id="5" name="Picture 4" descr="Graphical user interface&#10;&#10;Description automatically generated with low confidence">
            <a:extLst>
              <a:ext uri="{FF2B5EF4-FFF2-40B4-BE49-F238E27FC236}">
                <a16:creationId xmlns:a16="http://schemas.microsoft.com/office/drawing/2014/main" id="{D67B8E04-50FB-4BC6-8338-FD4ACE9F788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5478" y="3881839"/>
            <a:ext cx="5193804" cy="2589283"/>
          </a:xfrm>
          <a:prstGeom prst="rect">
            <a:avLst/>
          </a:prstGeom>
          <a:noFill/>
          <a:ln>
            <a:noFill/>
          </a:ln>
        </p:spPr>
      </p:pic>
      <p:pic>
        <p:nvPicPr>
          <p:cNvPr id="6" name="Picture 5">
            <a:extLst>
              <a:ext uri="{FF2B5EF4-FFF2-40B4-BE49-F238E27FC236}">
                <a16:creationId xmlns:a16="http://schemas.microsoft.com/office/drawing/2014/main" id="{39EF38BD-8561-4222-AB88-957053CB7D15}"/>
              </a:ext>
            </a:extLst>
          </p:cNvPr>
          <p:cNvPicPr>
            <a:picLocks noChangeAspect="1"/>
          </p:cNvPicPr>
          <p:nvPr/>
        </p:nvPicPr>
        <p:blipFill>
          <a:blip r:embed="rId4"/>
          <a:stretch>
            <a:fillRect/>
          </a:stretch>
        </p:blipFill>
        <p:spPr>
          <a:xfrm>
            <a:off x="5748969" y="131284"/>
            <a:ext cx="6339003" cy="2838450"/>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F29890A2-6000-4250-837C-A9D3136B0CE8}"/>
              </a:ext>
            </a:extLst>
          </p:cNvPr>
          <p:cNvPicPr/>
          <p:nvPr/>
        </p:nvPicPr>
        <p:blipFill rotWithShape="1">
          <a:blip r:embed="rId5"/>
          <a:srcRect l="13240" t="7564" r="2151" b="8665"/>
          <a:stretch/>
        </p:blipFill>
        <p:spPr bwMode="auto">
          <a:xfrm>
            <a:off x="6291411" y="3101017"/>
            <a:ext cx="5572125" cy="3266732"/>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EC1754EB-32BD-45FB-8B29-071608BE1276}"/>
              </a:ext>
            </a:extLst>
          </p:cNvPr>
          <p:cNvSpPr/>
          <p:nvPr/>
        </p:nvSpPr>
        <p:spPr>
          <a:xfrm>
            <a:off x="215478" y="6542050"/>
            <a:ext cx="5176097" cy="338554"/>
          </a:xfrm>
          <a:prstGeom prst="rect">
            <a:avLst/>
          </a:prstGeom>
        </p:spPr>
        <p:txBody>
          <a:bodyPr wrap="none">
            <a:spAutoFit/>
          </a:bodyPr>
          <a:lstStyle/>
          <a:p>
            <a:r>
              <a:rPr lang="en-US" sz="1600" dirty="0"/>
              <a:t>https://www.ncbi.nlm.nih.gov/pmc/articles/PMC10148315/</a:t>
            </a:r>
          </a:p>
        </p:txBody>
      </p:sp>
      <p:sp>
        <p:nvSpPr>
          <p:cNvPr id="7" name="Rectangle 6">
            <a:extLst>
              <a:ext uri="{FF2B5EF4-FFF2-40B4-BE49-F238E27FC236}">
                <a16:creationId xmlns:a16="http://schemas.microsoft.com/office/drawing/2014/main" id="{D4CE04CC-84DB-4C2B-BBB1-FAEB6D0E653B}"/>
              </a:ext>
            </a:extLst>
          </p:cNvPr>
          <p:cNvSpPr/>
          <p:nvPr/>
        </p:nvSpPr>
        <p:spPr>
          <a:xfrm>
            <a:off x="6545754" y="6388162"/>
            <a:ext cx="4857099" cy="338554"/>
          </a:xfrm>
          <a:prstGeom prst="rect">
            <a:avLst/>
          </a:prstGeom>
        </p:spPr>
        <p:txBody>
          <a:bodyPr wrap="none">
            <a:spAutoFit/>
          </a:bodyPr>
          <a:lstStyle/>
          <a:p>
            <a:r>
              <a:rPr lang="en-US" sz="1600" dirty="0"/>
              <a:t>https://arxiv.org/ftp/arxiv/papers/2302/2302.08605.pdf</a:t>
            </a:r>
          </a:p>
        </p:txBody>
      </p:sp>
    </p:spTree>
    <p:extLst>
      <p:ext uri="{BB962C8B-B14F-4D97-AF65-F5344CB8AC3E}">
        <p14:creationId xmlns:p14="http://schemas.microsoft.com/office/powerpoint/2010/main" val="2310227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01A9-1460-41A9-A702-C48C2FB80681}"/>
              </a:ext>
            </a:extLst>
          </p:cNvPr>
          <p:cNvSpPr>
            <a:spLocks noGrp="1"/>
          </p:cNvSpPr>
          <p:nvPr>
            <p:ph type="title"/>
          </p:nvPr>
        </p:nvSpPr>
        <p:spPr/>
        <p:txBody>
          <a:bodyPr/>
          <a:lstStyle/>
          <a:p>
            <a:r>
              <a:rPr lang="en-US" dirty="0" err="1"/>
              <a:t>ChatGPT</a:t>
            </a:r>
            <a:r>
              <a:rPr lang="en-US" dirty="0"/>
              <a:t>: Clinical Note </a:t>
            </a:r>
          </a:p>
        </p:txBody>
      </p:sp>
      <p:sp>
        <p:nvSpPr>
          <p:cNvPr id="3" name="Content Placeholder 2">
            <a:extLst>
              <a:ext uri="{FF2B5EF4-FFF2-40B4-BE49-F238E27FC236}">
                <a16:creationId xmlns:a16="http://schemas.microsoft.com/office/drawing/2014/main" id="{ADAEA2E7-B02B-4F41-998C-AFFDC1047FD3}"/>
              </a:ext>
            </a:extLst>
          </p:cNvPr>
          <p:cNvSpPr>
            <a:spLocks noGrp="1"/>
          </p:cNvSpPr>
          <p:nvPr>
            <p:ph idx="1"/>
          </p:nvPr>
        </p:nvSpPr>
        <p:spPr/>
        <p:txBody>
          <a:bodyPr/>
          <a:lstStyle/>
          <a:p>
            <a:r>
              <a:rPr lang="en-US" dirty="0"/>
              <a:t>50 year old female presents after having fallen in the bathtub 4 days ago and hitting the back of her head. Since then she has had a massive headache which did not resolve with Tylenol. She states that she has a high threshold for pain and did not realize how bad it was during the day while at work but then when she got home at night she noticed it. The patient noticed ""silvery </a:t>
            </a:r>
            <a:r>
              <a:rPr lang="en-US" dirty="0" err="1"/>
              <a:t>spects</a:t>
            </a:r>
            <a:r>
              <a:rPr lang="en-US" dirty="0"/>
              <a:t>"" in her vision and she had trouble with some simple tasks like finding the tags on the back of her clothing in the morning. She reported that she had to check several times to make sure she did not put her clothes on backwards. She has had some dizziness, but no nausea or vomiting. Her speech has not been affected.</a:t>
            </a:r>
          </a:p>
        </p:txBody>
      </p:sp>
    </p:spTree>
    <p:extLst>
      <p:ext uri="{BB962C8B-B14F-4D97-AF65-F5344CB8AC3E}">
        <p14:creationId xmlns:p14="http://schemas.microsoft.com/office/powerpoint/2010/main" val="3826511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DD23-568D-4758-827A-4B2A03181739}"/>
              </a:ext>
            </a:extLst>
          </p:cNvPr>
          <p:cNvSpPr>
            <a:spLocks noGrp="1"/>
          </p:cNvSpPr>
          <p:nvPr>
            <p:ph type="title"/>
          </p:nvPr>
        </p:nvSpPr>
        <p:spPr>
          <a:xfrm>
            <a:off x="438955" y="160322"/>
            <a:ext cx="10515600" cy="1325563"/>
          </a:xfrm>
        </p:spPr>
        <p:txBody>
          <a:bodyPr/>
          <a:lstStyle/>
          <a:p>
            <a:r>
              <a:rPr lang="en-US" dirty="0" err="1"/>
              <a:t>ChatGPT</a:t>
            </a:r>
            <a:r>
              <a:rPr lang="en-US" dirty="0"/>
              <a:t>: Clinical Note </a:t>
            </a:r>
          </a:p>
        </p:txBody>
      </p:sp>
      <p:pic>
        <p:nvPicPr>
          <p:cNvPr id="4" name="Content Placeholder 3">
            <a:extLst>
              <a:ext uri="{FF2B5EF4-FFF2-40B4-BE49-F238E27FC236}">
                <a16:creationId xmlns:a16="http://schemas.microsoft.com/office/drawing/2014/main" id="{543B671A-8EE2-4449-8795-10F9D13E700A}"/>
              </a:ext>
            </a:extLst>
          </p:cNvPr>
          <p:cNvPicPr>
            <a:picLocks noGrp="1" noChangeAspect="1"/>
          </p:cNvPicPr>
          <p:nvPr>
            <p:ph idx="1"/>
          </p:nvPr>
        </p:nvPicPr>
        <p:blipFill>
          <a:blip r:embed="rId2"/>
          <a:stretch>
            <a:fillRect/>
          </a:stretch>
        </p:blipFill>
        <p:spPr>
          <a:xfrm>
            <a:off x="1799531" y="1921150"/>
            <a:ext cx="6210345" cy="1571636"/>
          </a:xfrm>
          <a:prstGeom prst="rect">
            <a:avLst/>
          </a:prstGeom>
        </p:spPr>
      </p:pic>
      <p:pic>
        <p:nvPicPr>
          <p:cNvPr id="5" name="Picture 4">
            <a:extLst>
              <a:ext uri="{FF2B5EF4-FFF2-40B4-BE49-F238E27FC236}">
                <a16:creationId xmlns:a16="http://schemas.microsoft.com/office/drawing/2014/main" id="{B21AE220-4B87-4547-864B-648C33858BD9}"/>
              </a:ext>
            </a:extLst>
          </p:cNvPr>
          <p:cNvPicPr>
            <a:picLocks noChangeAspect="1"/>
          </p:cNvPicPr>
          <p:nvPr/>
        </p:nvPicPr>
        <p:blipFill>
          <a:blip r:embed="rId3"/>
          <a:stretch>
            <a:fillRect/>
          </a:stretch>
        </p:blipFill>
        <p:spPr>
          <a:xfrm>
            <a:off x="1794768" y="3928051"/>
            <a:ext cx="6219870" cy="1371610"/>
          </a:xfrm>
          <a:prstGeom prst="rect">
            <a:avLst/>
          </a:prstGeom>
        </p:spPr>
      </p:pic>
      <p:sp>
        <p:nvSpPr>
          <p:cNvPr id="6" name="TextBox 5">
            <a:extLst>
              <a:ext uri="{FF2B5EF4-FFF2-40B4-BE49-F238E27FC236}">
                <a16:creationId xmlns:a16="http://schemas.microsoft.com/office/drawing/2014/main" id="{6D4FB7FC-2DE7-4445-9C75-2012A5B7F062}"/>
              </a:ext>
            </a:extLst>
          </p:cNvPr>
          <p:cNvSpPr txBox="1"/>
          <p:nvPr/>
        </p:nvSpPr>
        <p:spPr>
          <a:xfrm>
            <a:off x="8686800" y="2479183"/>
            <a:ext cx="1938270" cy="369332"/>
          </a:xfrm>
          <a:prstGeom prst="rect">
            <a:avLst/>
          </a:prstGeom>
          <a:noFill/>
        </p:spPr>
        <p:txBody>
          <a:bodyPr wrap="square" rtlCol="0">
            <a:spAutoFit/>
          </a:bodyPr>
          <a:lstStyle/>
          <a:p>
            <a:r>
              <a:rPr lang="en-US" dirty="0"/>
              <a:t>To laymen</a:t>
            </a:r>
          </a:p>
        </p:txBody>
      </p:sp>
      <p:sp>
        <p:nvSpPr>
          <p:cNvPr id="7" name="TextBox 6">
            <a:extLst>
              <a:ext uri="{FF2B5EF4-FFF2-40B4-BE49-F238E27FC236}">
                <a16:creationId xmlns:a16="http://schemas.microsoft.com/office/drawing/2014/main" id="{08A3B73E-768B-4FE6-8BC2-F251D3E9D3E9}"/>
              </a:ext>
            </a:extLst>
          </p:cNvPr>
          <p:cNvSpPr txBox="1"/>
          <p:nvPr/>
        </p:nvSpPr>
        <p:spPr>
          <a:xfrm>
            <a:off x="8686800" y="4363792"/>
            <a:ext cx="1938270" cy="369332"/>
          </a:xfrm>
          <a:prstGeom prst="rect">
            <a:avLst/>
          </a:prstGeom>
          <a:noFill/>
        </p:spPr>
        <p:txBody>
          <a:bodyPr wrap="square" rtlCol="0">
            <a:spAutoFit/>
          </a:bodyPr>
          <a:lstStyle/>
          <a:p>
            <a:r>
              <a:rPr lang="en-US" dirty="0"/>
              <a:t>To a five year old</a:t>
            </a:r>
          </a:p>
        </p:txBody>
      </p:sp>
    </p:spTree>
    <p:extLst>
      <p:ext uri="{BB962C8B-B14F-4D97-AF65-F5344CB8AC3E}">
        <p14:creationId xmlns:p14="http://schemas.microsoft.com/office/powerpoint/2010/main" val="2790248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1C887-B345-4128-955C-1F26C6758D35}"/>
              </a:ext>
            </a:extLst>
          </p:cNvPr>
          <p:cNvSpPr>
            <a:spLocks noGrp="1"/>
          </p:cNvSpPr>
          <p:nvPr>
            <p:ph type="title"/>
          </p:nvPr>
        </p:nvSpPr>
        <p:spPr/>
        <p:txBody>
          <a:bodyPr/>
          <a:lstStyle/>
          <a:p>
            <a:r>
              <a:rPr lang="en-US" dirty="0" err="1"/>
              <a:t>ChatGPT</a:t>
            </a:r>
            <a:r>
              <a:rPr lang="en-US" dirty="0"/>
              <a:t>: Clinical Note </a:t>
            </a:r>
          </a:p>
        </p:txBody>
      </p:sp>
      <p:pic>
        <p:nvPicPr>
          <p:cNvPr id="4" name="Content Placeholder 3">
            <a:extLst>
              <a:ext uri="{FF2B5EF4-FFF2-40B4-BE49-F238E27FC236}">
                <a16:creationId xmlns:a16="http://schemas.microsoft.com/office/drawing/2014/main" id="{95EF5202-5677-4ED3-AD9B-87950D196F87}"/>
              </a:ext>
            </a:extLst>
          </p:cNvPr>
          <p:cNvPicPr>
            <a:picLocks noGrp="1" noChangeAspect="1"/>
          </p:cNvPicPr>
          <p:nvPr>
            <p:ph idx="1"/>
          </p:nvPr>
        </p:nvPicPr>
        <p:blipFill>
          <a:blip r:embed="rId2"/>
          <a:stretch>
            <a:fillRect/>
          </a:stretch>
        </p:blipFill>
        <p:spPr>
          <a:xfrm>
            <a:off x="3041696" y="1825625"/>
            <a:ext cx="6108608" cy="4351338"/>
          </a:xfrm>
          <a:prstGeom prst="rect">
            <a:avLst/>
          </a:prstGeom>
        </p:spPr>
      </p:pic>
    </p:spTree>
    <p:extLst>
      <p:ext uri="{BB962C8B-B14F-4D97-AF65-F5344CB8AC3E}">
        <p14:creationId xmlns:p14="http://schemas.microsoft.com/office/powerpoint/2010/main" val="1976719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3473-81AC-40DA-8FC4-583203387143}"/>
              </a:ext>
            </a:extLst>
          </p:cNvPr>
          <p:cNvSpPr>
            <a:spLocks noGrp="1"/>
          </p:cNvSpPr>
          <p:nvPr>
            <p:ph type="title"/>
          </p:nvPr>
        </p:nvSpPr>
        <p:spPr>
          <a:xfrm>
            <a:off x="104861" y="75147"/>
            <a:ext cx="5800859" cy="909883"/>
          </a:xfrm>
        </p:spPr>
        <p:txBody>
          <a:bodyPr/>
          <a:lstStyle/>
          <a:p>
            <a:r>
              <a:rPr lang="en-US" dirty="0" err="1"/>
              <a:t>ChatGPT</a:t>
            </a:r>
            <a:r>
              <a:rPr lang="en-US" dirty="0"/>
              <a:t> for Healthcare</a:t>
            </a:r>
          </a:p>
        </p:txBody>
      </p:sp>
      <p:pic>
        <p:nvPicPr>
          <p:cNvPr id="4" name="Content Placeholder 3">
            <a:extLst>
              <a:ext uri="{FF2B5EF4-FFF2-40B4-BE49-F238E27FC236}">
                <a16:creationId xmlns:a16="http://schemas.microsoft.com/office/drawing/2014/main" id="{A4146130-AB7B-477C-A3BC-080B284E3114}"/>
              </a:ext>
            </a:extLst>
          </p:cNvPr>
          <p:cNvPicPr>
            <a:picLocks noGrp="1" noChangeAspect="1"/>
          </p:cNvPicPr>
          <p:nvPr>
            <p:ph idx="1"/>
          </p:nvPr>
        </p:nvPicPr>
        <p:blipFill>
          <a:blip r:embed="rId2"/>
          <a:stretch>
            <a:fillRect/>
          </a:stretch>
        </p:blipFill>
        <p:spPr>
          <a:xfrm>
            <a:off x="208050" y="1112186"/>
            <a:ext cx="5800859" cy="3743352"/>
          </a:xfrm>
          <a:prstGeom prst="rect">
            <a:avLst/>
          </a:prstGeom>
        </p:spPr>
      </p:pic>
      <p:pic>
        <p:nvPicPr>
          <p:cNvPr id="5" name="Picture 4">
            <a:extLst>
              <a:ext uri="{FF2B5EF4-FFF2-40B4-BE49-F238E27FC236}">
                <a16:creationId xmlns:a16="http://schemas.microsoft.com/office/drawing/2014/main" id="{5459ED35-1101-4822-8C6E-8B330AF6AA3F}"/>
              </a:ext>
            </a:extLst>
          </p:cNvPr>
          <p:cNvPicPr>
            <a:picLocks noChangeAspect="1"/>
          </p:cNvPicPr>
          <p:nvPr/>
        </p:nvPicPr>
        <p:blipFill>
          <a:blip r:embed="rId3"/>
          <a:stretch>
            <a:fillRect/>
          </a:stretch>
        </p:blipFill>
        <p:spPr>
          <a:xfrm>
            <a:off x="6046631" y="289423"/>
            <a:ext cx="6145369" cy="4295806"/>
          </a:xfrm>
          <a:prstGeom prst="rect">
            <a:avLst/>
          </a:prstGeom>
        </p:spPr>
      </p:pic>
      <p:pic>
        <p:nvPicPr>
          <p:cNvPr id="6" name="Picture 5">
            <a:extLst>
              <a:ext uri="{FF2B5EF4-FFF2-40B4-BE49-F238E27FC236}">
                <a16:creationId xmlns:a16="http://schemas.microsoft.com/office/drawing/2014/main" id="{F80A1C4D-A22F-49E8-A581-9839C6A17DB7}"/>
              </a:ext>
            </a:extLst>
          </p:cNvPr>
          <p:cNvPicPr>
            <a:picLocks noChangeAspect="1"/>
          </p:cNvPicPr>
          <p:nvPr/>
        </p:nvPicPr>
        <p:blipFill>
          <a:blip r:embed="rId4"/>
          <a:stretch>
            <a:fillRect/>
          </a:stretch>
        </p:blipFill>
        <p:spPr>
          <a:xfrm>
            <a:off x="2803345" y="5032088"/>
            <a:ext cx="6486572" cy="990607"/>
          </a:xfrm>
          <a:prstGeom prst="rect">
            <a:avLst/>
          </a:prstGeom>
        </p:spPr>
      </p:pic>
      <p:sp>
        <p:nvSpPr>
          <p:cNvPr id="7" name="Rectangle 6">
            <a:extLst>
              <a:ext uri="{FF2B5EF4-FFF2-40B4-BE49-F238E27FC236}">
                <a16:creationId xmlns:a16="http://schemas.microsoft.com/office/drawing/2014/main" id="{A98B527D-1A9F-41A5-B52C-6091BE43BD7A}"/>
              </a:ext>
            </a:extLst>
          </p:cNvPr>
          <p:cNvSpPr/>
          <p:nvPr/>
        </p:nvSpPr>
        <p:spPr>
          <a:xfrm>
            <a:off x="2840323" y="6199245"/>
            <a:ext cx="5378011" cy="369332"/>
          </a:xfrm>
          <a:prstGeom prst="rect">
            <a:avLst/>
          </a:prstGeom>
        </p:spPr>
        <p:txBody>
          <a:bodyPr wrap="none">
            <a:spAutoFit/>
          </a:bodyPr>
          <a:lstStyle/>
          <a:p>
            <a:r>
              <a:rPr lang="en-US" dirty="0"/>
              <a:t>https://catalyst.nejm.org/doi/full/10.1056/CAT.23.0043</a:t>
            </a:r>
          </a:p>
        </p:txBody>
      </p:sp>
    </p:spTree>
    <p:extLst>
      <p:ext uri="{BB962C8B-B14F-4D97-AF65-F5344CB8AC3E}">
        <p14:creationId xmlns:p14="http://schemas.microsoft.com/office/powerpoint/2010/main" val="1798076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36"/>
            <a:ext cx="10515600" cy="913384"/>
          </a:xfrm>
        </p:spPr>
        <p:txBody>
          <a:bodyPr/>
          <a:lstStyle/>
          <a:p>
            <a:r>
              <a:rPr lang="en-US" dirty="0"/>
              <a:t>AI in Health Competitive Ecosystem</a:t>
            </a:r>
          </a:p>
        </p:txBody>
      </p:sp>
      <p:sp>
        <p:nvSpPr>
          <p:cNvPr id="3" name="Content Placeholder 2"/>
          <p:cNvSpPr>
            <a:spLocks noGrp="1"/>
          </p:cNvSpPr>
          <p:nvPr>
            <p:ph idx="1"/>
          </p:nvPr>
        </p:nvSpPr>
        <p:spPr>
          <a:xfrm>
            <a:off x="698274" y="5741891"/>
            <a:ext cx="10515600" cy="652727"/>
          </a:xfrm>
        </p:spPr>
        <p:txBody>
          <a:bodyPr>
            <a:normAutofit fontScale="85000" lnSpcReduction="20000"/>
          </a:bodyPr>
          <a:lstStyle/>
          <a:p>
            <a:r>
              <a:rPr lang="en-US" dirty="0"/>
              <a:t>Expertise, wisdom, human attitude, care, empathy, mutual understanding, and support lie at the very base of the medical profession and cannot be automated.</a:t>
            </a:r>
          </a:p>
        </p:txBody>
      </p:sp>
      <p:sp>
        <p:nvSpPr>
          <p:cNvPr id="4" name="TextBox 3"/>
          <p:cNvSpPr txBox="1"/>
          <p:nvPr/>
        </p:nvSpPr>
        <p:spPr>
          <a:xfrm>
            <a:off x="619320" y="6300837"/>
            <a:ext cx="10953357" cy="369332"/>
          </a:xfrm>
          <a:prstGeom prst="rect">
            <a:avLst/>
          </a:prstGeom>
          <a:noFill/>
        </p:spPr>
        <p:txBody>
          <a:bodyPr wrap="square" rtlCol="0">
            <a:spAutoFit/>
          </a:bodyPr>
          <a:lstStyle/>
          <a:p>
            <a:r>
              <a:rPr lang="en-US" dirty="0"/>
              <a:t>https://www.google.com/books/edition/Artificial_Intelligence_in_Medical_Imagi/ss6FDwAAQBAJ?hl=en&amp;gbpv=1</a:t>
            </a:r>
          </a:p>
        </p:txBody>
      </p:sp>
      <p:pic>
        <p:nvPicPr>
          <p:cNvPr id="5" name="Picture 4">
            <a:hlinkClick r:id="rId2"/>
            <a:extLst>
              <a:ext uri="{FF2B5EF4-FFF2-40B4-BE49-F238E27FC236}">
                <a16:creationId xmlns:a16="http://schemas.microsoft.com/office/drawing/2014/main" id="{55F09164-23DE-4AB6-93F5-D3B68627772B}"/>
              </a:ext>
            </a:extLst>
          </p:cNvPr>
          <p:cNvPicPr>
            <a:picLocks noChangeAspect="1"/>
          </p:cNvPicPr>
          <p:nvPr/>
        </p:nvPicPr>
        <p:blipFill>
          <a:blip r:embed="rId3"/>
          <a:stretch>
            <a:fillRect/>
          </a:stretch>
        </p:blipFill>
        <p:spPr>
          <a:xfrm>
            <a:off x="1057620" y="916920"/>
            <a:ext cx="10156254" cy="4549420"/>
          </a:xfrm>
          <a:prstGeom prst="rect">
            <a:avLst/>
          </a:prstGeom>
        </p:spPr>
      </p:pic>
    </p:spTree>
    <p:extLst>
      <p:ext uri="{BB962C8B-B14F-4D97-AF65-F5344CB8AC3E}">
        <p14:creationId xmlns:p14="http://schemas.microsoft.com/office/powerpoint/2010/main" val="2346783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AD0E9-68C1-4A2D-96F9-C5CC3E6AE1F2}"/>
              </a:ext>
            </a:extLst>
          </p:cNvPr>
          <p:cNvSpPr>
            <a:spLocks noGrp="1"/>
          </p:cNvSpPr>
          <p:nvPr>
            <p:ph type="title"/>
          </p:nvPr>
        </p:nvSpPr>
        <p:spPr>
          <a:xfrm>
            <a:off x="177188" y="16669"/>
            <a:ext cx="10515600" cy="1325563"/>
          </a:xfrm>
        </p:spPr>
        <p:txBody>
          <a:bodyPr/>
          <a:lstStyle/>
          <a:p>
            <a:r>
              <a:rPr lang="en-US" dirty="0"/>
              <a:t>Challenges</a:t>
            </a:r>
          </a:p>
        </p:txBody>
      </p:sp>
      <p:sp>
        <p:nvSpPr>
          <p:cNvPr id="3" name="Content Placeholder 2">
            <a:extLst>
              <a:ext uri="{FF2B5EF4-FFF2-40B4-BE49-F238E27FC236}">
                <a16:creationId xmlns:a16="http://schemas.microsoft.com/office/drawing/2014/main" id="{2495D46C-22F6-4279-A2E9-D0B4C34EB8BB}"/>
              </a:ext>
            </a:extLst>
          </p:cNvPr>
          <p:cNvSpPr>
            <a:spLocks noGrp="1"/>
          </p:cNvSpPr>
          <p:nvPr>
            <p:ph idx="1"/>
          </p:nvPr>
        </p:nvSpPr>
        <p:spPr>
          <a:xfrm>
            <a:off x="433589" y="1306122"/>
            <a:ext cx="5000740" cy="4351338"/>
          </a:xfrm>
        </p:spPr>
        <p:txBody>
          <a:bodyPr>
            <a:normAutofit lnSpcReduction="10000"/>
          </a:bodyPr>
          <a:lstStyle/>
          <a:p>
            <a:r>
              <a:rPr lang="en-US" dirty="0"/>
              <a:t>Missing Data: Data Imputation, VAE</a:t>
            </a:r>
          </a:p>
          <a:p>
            <a:r>
              <a:rPr lang="en-US" dirty="0"/>
              <a:t>Data Distribution Shift: Fairness AI</a:t>
            </a:r>
          </a:p>
          <a:p>
            <a:r>
              <a:rPr lang="en-US" dirty="0"/>
              <a:t>Sharing data: Federated Learning</a:t>
            </a:r>
          </a:p>
          <a:p>
            <a:r>
              <a:rPr lang="en-US" dirty="0"/>
              <a:t>Lack of labelled data as training datasets: transfer learning</a:t>
            </a:r>
          </a:p>
          <a:p>
            <a:r>
              <a:rPr lang="en-US" dirty="0"/>
              <a:t>Data imbalance: Few-shot learning, contrastive learning</a:t>
            </a:r>
          </a:p>
        </p:txBody>
      </p:sp>
      <p:pic>
        <p:nvPicPr>
          <p:cNvPr id="4" name="Picture 3">
            <a:extLst>
              <a:ext uri="{FF2B5EF4-FFF2-40B4-BE49-F238E27FC236}">
                <a16:creationId xmlns:a16="http://schemas.microsoft.com/office/drawing/2014/main" id="{91336D09-6F35-4DB8-8B3B-B641E1F675AE}"/>
              </a:ext>
            </a:extLst>
          </p:cNvPr>
          <p:cNvPicPr>
            <a:picLocks noChangeAspect="1"/>
          </p:cNvPicPr>
          <p:nvPr/>
        </p:nvPicPr>
        <p:blipFill>
          <a:blip r:embed="rId2"/>
          <a:stretch>
            <a:fillRect/>
          </a:stretch>
        </p:blipFill>
        <p:spPr>
          <a:xfrm>
            <a:off x="5690729" y="136621"/>
            <a:ext cx="6501271" cy="3873520"/>
          </a:xfrm>
          <a:prstGeom prst="rect">
            <a:avLst/>
          </a:prstGeom>
        </p:spPr>
      </p:pic>
      <p:pic>
        <p:nvPicPr>
          <p:cNvPr id="5" name="Picture 4">
            <a:extLst>
              <a:ext uri="{FF2B5EF4-FFF2-40B4-BE49-F238E27FC236}">
                <a16:creationId xmlns:a16="http://schemas.microsoft.com/office/drawing/2014/main" id="{48D4155F-CD4F-40B5-91F5-02956A53A9E0}"/>
              </a:ext>
            </a:extLst>
          </p:cNvPr>
          <p:cNvPicPr>
            <a:picLocks noChangeAspect="1"/>
          </p:cNvPicPr>
          <p:nvPr/>
        </p:nvPicPr>
        <p:blipFill>
          <a:blip r:embed="rId3"/>
          <a:stretch>
            <a:fillRect/>
          </a:stretch>
        </p:blipFill>
        <p:spPr>
          <a:xfrm>
            <a:off x="5996044" y="3873405"/>
            <a:ext cx="5461497" cy="2847975"/>
          </a:xfrm>
          <a:prstGeom prst="rect">
            <a:avLst/>
          </a:prstGeom>
        </p:spPr>
      </p:pic>
    </p:spTree>
    <p:extLst>
      <p:ext uri="{BB962C8B-B14F-4D97-AF65-F5344CB8AC3E}">
        <p14:creationId xmlns:p14="http://schemas.microsoft.com/office/powerpoint/2010/main" val="2572002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0A658B-C3A2-4D2E-B5F6-608FC9E7E156}"/>
              </a:ext>
            </a:extLst>
          </p:cNvPr>
          <p:cNvPicPr>
            <a:picLocks noChangeAspect="1"/>
          </p:cNvPicPr>
          <p:nvPr/>
        </p:nvPicPr>
        <p:blipFill>
          <a:blip r:embed="rId2"/>
          <a:stretch>
            <a:fillRect/>
          </a:stretch>
        </p:blipFill>
        <p:spPr>
          <a:xfrm>
            <a:off x="1619085" y="4823467"/>
            <a:ext cx="1552575" cy="2034533"/>
          </a:xfrm>
          <a:prstGeom prst="rect">
            <a:avLst/>
          </a:prstGeom>
        </p:spPr>
      </p:pic>
      <p:pic>
        <p:nvPicPr>
          <p:cNvPr id="5" name="Picture 4">
            <a:extLst>
              <a:ext uri="{FF2B5EF4-FFF2-40B4-BE49-F238E27FC236}">
                <a16:creationId xmlns:a16="http://schemas.microsoft.com/office/drawing/2014/main" id="{C235D8AE-60D7-49DB-A58B-94866FA7661F}"/>
              </a:ext>
            </a:extLst>
          </p:cNvPr>
          <p:cNvPicPr>
            <a:picLocks noChangeAspect="1"/>
          </p:cNvPicPr>
          <p:nvPr/>
        </p:nvPicPr>
        <p:blipFill>
          <a:blip r:embed="rId3"/>
          <a:stretch>
            <a:fillRect/>
          </a:stretch>
        </p:blipFill>
        <p:spPr>
          <a:xfrm>
            <a:off x="75666" y="4831132"/>
            <a:ext cx="1451855" cy="1960775"/>
          </a:xfrm>
          <a:prstGeom prst="rect">
            <a:avLst/>
          </a:prstGeom>
        </p:spPr>
      </p:pic>
      <p:pic>
        <p:nvPicPr>
          <p:cNvPr id="6" name="Picture 5">
            <a:extLst>
              <a:ext uri="{FF2B5EF4-FFF2-40B4-BE49-F238E27FC236}">
                <a16:creationId xmlns:a16="http://schemas.microsoft.com/office/drawing/2014/main" id="{42551376-458A-48DF-A45E-2F3FE584E003}"/>
              </a:ext>
            </a:extLst>
          </p:cNvPr>
          <p:cNvPicPr>
            <a:picLocks noChangeAspect="1"/>
          </p:cNvPicPr>
          <p:nvPr/>
        </p:nvPicPr>
        <p:blipFill>
          <a:blip r:embed="rId4"/>
          <a:stretch>
            <a:fillRect/>
          </a:stretch>
        </p:blipFill>
        <p:spPr>
          <a:xfrm>
            <a:off x="9673423" y="3357364"/>
            <a:ext cx="1187225" cy="1473768"/>
          </a:xfrm>
          <a:prstGeom prst="rect">
            <a:avLst/>
          </a:prstGeom>
        </p:spPr>
      </p:pic>
      <p:pic>
        <p:nvPicPr>
          <p:cNvPr id="7" name="Picture 6">
            <a:extLst>
              <a:ext uri="{FF2B5EF4-FFF2-40B4-BE49-F238E27FC236}">
                <a16:creationId xmlns:a16="http://schemas.microsoft.com/office/drawing/2014/main" id="{F71DA714-03C9-405B-A8B9-94AA5C209EE7}"/>
              </a:ext>
            </a:extLst>
          </p:cNvPr>
          <p:cNvPicPr>
            <a:picLocks noChangeAspect="1"/>
          </p:cNvPicPr>
          <p:nvPr/>
        </p:nvPicPr>
        <p:blipFill>
          <a:blip r:embed="rId5"/>
          <a:stretch>
            <a:fillRect/>
          </a:stretch>
        </p:blipFill>
        <p:spPr>
          <a:xfrm>
            <a:off x="4791143" y="4869691"/>
            <a:ext cx="1513400" cy="1899239"/>
          </a:xfrm>
          <a:prstGeom prst="rect">
            <a:avLst/>
          </a:prstGeom>
        </p:spPr>
      </p:pic>
      <p:pic>
        <p:nvPicPr>
          <p:cNvPr id="8" name="Picture 7">
            <a:extLst>
              <a:ext uri="{FF2B5EF4-FFF2-40B4-BE49-F238E27FC236}">
                <a16:creationId xmlns:a16="http://schemas.microsoft.com/office/drawing/2014/main" id="{6420833E-6EF2-42D0-B2B8-FFC6B17D3DE0}"/>
              </a:ext>
            </a:extLst>
          </p:cNvPr>
          <p:cNvPicPr>
            <a:picLocks noChangeAspect="1"/>
          </p:cNvPicPr>
          <p:nvPr/>
        </p:nvPicPr>
        <p:blipFill>
          <a:blip r:embed="rId6"/>
          <a:stretch>
            <a:fillRect/>
          </a:stretch>
        </p:blipFill>
        <p:spPr>
          <a:xfrm>
            <a:off x="6497122" y="4902497"/>
            <a:ext cx="1513400" cy="1882156"/>
          </a:xfrm>
          <a:prstGeom prst="rect">
            <a:avLst/>
          </a:prstGeom>
        </p:spPr>
      </p:pic>
      <p:pic>
        <p:nvPicPr>
          <p:cNvPr id="9" name="Picture 8">
            <a:extLst>
              <a:ext uri="{FF2B5EF4-FFF2-40B4-BE49-F238E27FC236}">
                <a16:creationId xmlns:a16="http://schemas.microsoft.com/office/drawing/2014/main" id="{11A3AA73-FD53-4D36-8B71-52D7F3632B13}"/>
              </a:ext>
            </a:extLst>
          </p:cNvPr>
          <p:cNvPicPr>
            <a:picLocks noChangeAspect="1"/>
          </p:cNvPicPr>
          <p:nvPr/>
        </p:nvPicPr>
        <p:blipFill>
          <a:blip r:embed="rId7"/>
          <a:stretch>
            <a:fillRect/>
          </a:stretch>
        </p:blipFill>
        <p:spPr>
          <a:xfrm>
            <a:off x="3223804" y="4857446"/>
            <a:ext cx="1391005" cy="1934461"/>
          </a:xfrm>
          <a:prstGeom prst="rect">
            <a:avLst/>
          </a:prstGeom>
        </p:spPr>
      </p:pic>
      <p:pic>
        <p:nvPicPr>
          <p:cNvPr id="10" name="Picture 9">
            <a:extLst>
              <a:ext uri="{FF2B5EF4-FFF2-40B4-BE49-F238E27FC236}">
                <a16:creationId xmlns:a16="http://schemas.microsoft.com/office/drawing/2014/main" id="{8393AEAD-0C0F-48CB-A9B6-340E858050F4}"/>
              </a:ext>
            </a:extLst>
          </p:cNvPr>
          <p:cNvPicPr>
            <a:picLocks noChangeAspect="1"/>
          </p:cNvPicPr>
          <p:nvPr/>
        </p:nvPicPr>
        <p:blipFill>
          <a:blip r:embed="rId8"/>
          <a:stretch>
            <a:fillRect/>
          </a:stretch>
        </p:blipFill>
        <p:spPr>
          <a:xfrm>
            <a:off x="8172206" y="134279"/>
            <a:ext cx="1074120" cy="1563588"/>
          </a:xfrm>
          <a:prstGeom prst="rect">
            <a:avLst/>
          </a:prstGeom>
        </p:spPr>
      </p:pic>
      <p:pic>
        <p:nvPicPr>
          <p:cNvPr id="11" name="Picture 10">
            <a:extLst>
              <a:ext uri="{FF2B5EF4-FFF2-40B4-BE49-F238E27FC236}">
                <a16:creationId xmlns:a16="http://schemas.microsoft.com/office/drawing/2014/main" id="{6C82A5BE-433A-4A2A-9982-32C7643B204D}"/>
              </a:ext>
            </a:extLst>
          </p:cNvPr>
          <p:cNvPicPr>
            <a:picLocks noChangeAspect="1"/>
          </p:cNvPicPr>
          <p:nvPr/>
        </p:nvPicPr>
        <p:blipFill>
          <a:blip r:embed="rId9"/>
          <a:stretch>
            <a:fillRect/>
          </a:stretch>
        </p:blipFill>
        <p:spPr>
          <a:xfrm>
            <a:off x="9505502" y="134279"/>
            <a:ext cx="1206268" cy="1535708"/>
          </a:xfrm>
          <a:prstGeom prst="rect">
            <a:avLst/>
          </a:prstGeom>
        </p:spPr>
      </p:pic>
      <p:pic>
        <p:nvPicPr>
          <p:cNvPr id="12" name="Picture 11">
            <a:extLst>
              <a:ext uri="{FF2B5EF4-FFF2-40B4-BE49-F238E27FC236}">
                <a16:creationId xmlns:a16="http://schemas.microsoft.com/office/drawing/2014/main" id="{90DE39B0-3C4F-41DA-B629-ECC5A748167B}"/>
              </a:ext>
            </a:extLst>
          </p:cNvPr>
          <p:cNvPicPr>
            <a:picLocks noChangeAspect="1"/>
          </p:cNvPicPr>
          <p:nvPr/>
        </p:nvPicPr>
        <p:blipFill>
          <a:blip r:embed="rId10"/>
          <a:stretch>
            <a:fillRect/>
          </a:stretch>
        </p:blipFill>
        <p:spPr>
          <a:xfrm>
            <a:off x="10860648" y="134279"/>
            <a:ext cx="1130431" cy="1535708"/>
          </a:xfrm>
          <a:prstGeom prst="rect">
            <a:avLst/>
          </a:prstGeom>
        </p:spPr>
      </p:pic>
      <p:pic>
        <p:nvPicPr>
          <p:cNvPr id="13" name="Picture 12">
            <a:extLst>
              <a:ext uri="{FF2B5EF4-FFF2-40B4-BE49-F238E27FC236}">
                <a16:creationId xmlns:a16="http://schemas.microsoft.com/office/drawing/2014/main" id="{0181DF7D-C870-4EE6-A697-867A91C718F3}"/>
              </a:ext>
            </a:extLst>
          </p:cNvPr>
          <p:cNvPicPr>
            <a:picLocks noChangeAspect="1"/>
          </p:cNvPicPr>
          <p:nvPr/>
        </p:nvPicPr>
        <p:blipFill>
          <a:blip r:embed="rId11"/>
          <a:stretch>
            <a:fillRect/>
          </a:stretch>
        </p:blipFill>
        <p:spPr>
          <a:xfrm>
            <a:off x="8168311" y="3380084"/>
            <a:ext cx="1391005" cy="1535708"/>
          </a:xfrm>
          <a:prstGeom prst="rect">
            <a:avLst/>
          </a:prstGeom>
        </p:spPr>
      </p:pic>
      <p:pic>
        <p:nvPicPr>
          <p:cNvPr id="14" name="Picture 13">
            <a:extLst>
              <a:ext uri="{FF2B5EF4-FFF2-40B4-BE49-F238E27FC236}">
                <a16:creationId xmlns:a16="http://schemas.microsoft.com/office/drawing/2014/main" id="{BCD2C8E6-8A44-49C5-858B-1D9889DA1E80}"/>
              </a:ext>
            </a:extLst>
          </p:cNvPr>
          <p:cNvPicPr>
            <a:picLocks noChangeAspect="1"/>
          </p:cNvPicPr>
          <p:nvPr/>
        </p:nvPicPr>
        <p:blipFill>
          <a:blip r:embed="rId12"/>
          <a:stretch>
            <a:fillRect/>
          </a:stretch>
        </p:blipFill>
        <p:spPr>
          <a:xfrm>
            <a:off x="8144243" y="5016365"/>
            <a:ext cx="1211293" cy="1628641"/>
          </a:xfrm>
          <a:prstGeom prst="rect">
            <a:avLst/>
          </a:prstGeom>
        </p:spPr>
      </p:pic>
      <p:pic>
        <p:nvPicPr>
          <p:cNvPr id="15" name="Picture 14">
            <a:extLst>
              <a:ext uri="{FF2B5EF4-FFF2-40B4-BE49-F238E27FC236}">
                <a16:creationId xmlns:a16="http://schemas.microsoft.com/office/drawing/2014/main" id="{F070FF9A-BD2F-4DB5-9733-60E7337661B0}"/>
              </a:ext>
            </a:extLst>
          </p:cNvPr>
          <p:cNvPicPr>
            <a:picLocks noChangeAspect="1"/>
          </p:cNvPicPr>
          <p:nvPr/>
        </p:nvPicPr>
        <p:blipFill>
          <a:blip r:embed="rId13"/>
          <a:stretch>
            <a:fillRect/>
          </a:stretch>
        </p:blipFill>
        <p:spPr>
          <a:xfrm>
            <a:off x="9505502" y="5016365"/>
            <a:ext cx="1211293" cy="1628641"/>
          </a:xfrm>
          <a:prstGeom prst="rect">
            <a:avLst/>
          </a:prstGeom>
        </p:spPr>
      </p:pic>
      <p:pic>
        <p:nvPicPr>
          <p:cNvPr id="16" name="Picture 15">
            <a:extLst>
              <a:ext uri="{FF2B5EF4-FFF2-40B4-BE49-F238E27FC236}">
                <a16:creationId xmlns:a16="http://schemas.microsoft.com/office/drawing/2014/main" id="{676088D2-13B9-453D-8129-9308334158D7}"/>
              </a:ext>
            </a:extLst>
          </p:cNvPr>
          <p:cNvPicPr>
            <a:picLocks noChangeAspect="1"/>
          </p:cNvPicPr>
          <p:nvPr/>
        </p:nvPicPr>
        <p:blipFill>
          <a:blip r:embed="rId14"/>
          <a:stretch>
            <a:fillRect/>
          </a:stretch>
        </p:blipFill>
        <p:spPr>
          <a:xfrm>
            <a:off x="8121516" y="1824486"/>
            <a:ext cx="1211293" cy="1377375"/>
          </a:xfrm>
          <a:prstGeom prst="rect">
            <a:avLst/>
          </a:prstGeom>
        </p:spPr>
      </p:pic>
      <p:pic>
        <p:nvPicPr>
          <p:cNvPr id="17" name="Picture 16">
            <a:extLst>
              <a:ext uri="{FF2B5EF4-FFF2-40B4-BE49-F238E27FC236}">
                <a16:creationId xmlns:a16="http://schemas.microsoft.com/office/drawing/2014/main" id="{DBCFAC32-28CB-4221-899B-50B4D44EB819}"/>
              </a:ext>
            </a:extLst>
          </p:cNvPr>
          <p:cNvPicPr>
            <a:picLocks noChangeAspect="1"/>
          </p:cNvPicPr>
          <p:nvPr/>
        </p:nvPicPr>
        <p:blipFill>
          <a:blip r:embed="rId15"/>
          <a:stretch>
            <a:fillRect/>
          </a:stretch>
        </p:blipFill>
        <p:spPr>
          <a:xfrm>
            <a:off x="9495795" y="1794595"/>
            <a:ext cx="1230705" cy="1416428"/>
          </a:xfrm>
          <a:prstGeom prst="rect">
            <a:avLst/>
          </a:prstGeom>
        </p:spPr>
      </p:pic>
      <p:pic>
        <p:nvPicPr>
          <p:cNvPr id="18" name="Picture 17">
            <a:extLst>
              <a:ext uri="{FF2B5EF4-FFF2-40B4-BE49-F238E27FC236}">
                <a16:creationId xmlns:a16="http://schemas.microsoft.com/office/drawing/2014/main" id="{E9C97FC7-6230-4656-9A80-3C3F9F0B7BCC}"/>
              </a:ext>
            </a:extLst>
          </p:cNvPr>
          <p:cNvPicPr>
            <a:picLocks noChangeAspect="1"/>
          </p:cNvPicPr>
          <p:nvPr/>
        </p:nvPicPr>
        <p:blipFill>
          <a:blip r:embed="rId16"/>
          <a:stretch>
            <a:fillRect/>
          </a:stretch>
        </p:blipFill>
        <p:spPr>
          <a:xfrm>
            <a:off x="10907682" y="5009643"/>
            <a:ext cx="1145458" cy="1628775"/>
          </a:xfrm>
          <a:prstGeom prst="rect">
            <a:avLst/>
          </a:prstGeom>
        </p:spPr>
      </p:pic>
      <p:pic>
        <p:nvPicPr>
          <p:cNvPr id="19" name="Picture 18">
            <a:extLst>
              <a:ext uri="{FF2B5EF4-FFF2-40B4-BE49-F238E27FC236}">
                <a16:creationId xmlns:a16="http://schemas.microsoft.com/office/drawing/2014/main" id="{77141B00-3B93-4434-9C8F-C32B4A3AAA03}"/>
              </a:ext>
            </a:extLst>
          </p:cNvPr>
          <p:cNvPicPr>
            <a:picLocks noChangeAspect="1"/>
          </p:cNvPicPr>
          <p:nvPr/>
        </p:nvPicPr>
        <p:blipFill>
          <a:blip r:embed="rId17"/>
          <a:stretch>
            <a:fillRect/>
          </a:stretch>
        </p:blipFill>
        <p:spPr>
          <a:xfrm>
            <a:off x="6635797" y="179751"/>
            <a:ext cx="1226543" cy="1653449"/>
          </a:xfrm>
          <a:prstGeom prst="rect">
            <a:avLst/>
          </a:prstGeom>
        </p:spPr>
      </p:pic>
      <p:pic>
        <p:nvPicPr>
          <p:cNvPr id="21" name="Picture 20">
            <a:extLst>
              <a:ext uri="{FF2B5EF4-FFF2-40B4-BE49-F238E27FC236}">
                <a16:creationId xmlns:a16="http://schemas.microsoft.com/office/drawing/2014/main" id="{F140B143-8A27-42A7-B042-89F1926F4334}"/>
              </a:ext>
            </a:extLst>
          </p:cNvPr>
          <p:cNvPicPr>
            <a:picLocks noChangeAspect="1"/>
          </p:cNvPicPr>
          <p:nvPr/>
        </p:nvPicPr>
        <p:blipFill>
          <a:blip r:embed="rId18"/>
          <a:stretch>
            <a:fillRect/>
          </a:stretch>
        </p:blipFill>
        <p:spPr>
          <a:xfrm>
            <a:off x="10899773" y="3326468"/>
            <a:ext cx="1091306" cy="1473768"/>
          </a:xfrm>
          <a:prstGeom prst="rect">
            <a:avLst/>
          </a:prstGeom>
        </p:spPr>
      </p:pic>
      <p:pic>
        <p:nvPicPr>
          <p:cNvPr id="22" name="Picture 21">
            <a:extLst>
              <a:ext uri="{FF2B5EF4-FFF2-40B4-BE49-F238E27FC236}">
                <a16:creationId xmlns:a16="http://schemas.microsoft.com/office/drawing/2014/main" id="{57EDAF6F-49E2-4DB0-8D44-6DDCA968E0D5}"/>
              </a:ext>
            </a:extLst>
          </p:cNvPr>
          <p:cNvPicPr>
            <a:picLocks noChangeAspect="1"/>
          </p:cNvPicPr>
          <p:nvPr/>
        </p:nvPicPr>
        <p:blipFill>
          <a:blip r:embed="rId19"/>
          <a:stretch>
            <a:fillRect/>
          </a:stretch>
        </p:blipFill>
        <p:spPr>
          <a:xfrm>
            <a:off x="10860649" y="1727345"/>
            <a:ext cx="1187226" cy="1483678"/>
          </a:xfrm>
          <a:prstGeom prst="rect">
            <a:avLst/>
          </a:prstGeom>
        </p:spPr>
      </p:pic>
      <p:pic>
        <p:nvPicPr>
          <p:cNvPr id="24" name="Picture 23">
            <a:extLst>
              <a:ext uri="{FF2B5EF4-FFF2-40B4-BE49-F238E27FC236}">
                <a16:creationId xmlns:a16="http://schemas.microsoft.com/office/drawing/2014/main" id="{EA45FE12-7B6D-4F2E-837B-9C1C97193E41}"/>
              </a:ext>
            </a:extLst>
          </p:cNvPr>
          <p:cNvPicPr>
            <a:picLocks noChangeAspect="1"/>
          </p:cNvPicPr>
          <p:nvPr/>
        </p:nvPicPr>
        <p:blipFill>
          <a:blip r:embed="rId20"/>
          <a:stretch>
            <a:fillRect/>
          </a:stretch>
        </p:blipFill>
        <p:spPr>
          <a:xfrm>
            <a:off x="565303" y="1337454"/>
            <a:ext cx="1466850" cy="1362075"/>
          </a:xfrm>
          <a:prstGeom prst="rect">
            <a:avLst/>
          </a:prstGeom>
        </p:spPr>
      </p:pic>
      <p:sp>
        <p:nvSpPr>
          <p:cNvPr id="25" name="TextBox 24">
            <a:extLst>
              <a:ext uri="{FF2B5EF4-FFF2-40B4-BE49-F238E27FC236}">
                <a16:creationId xmlns:a16="http://schemas.microsoft.com/office/drawing/2014/main" id="{C9E2885C-3C03-4C85-8F2B-262C73827E29}"/>
              </a:ext>
            </a:extLst>
          </p:cNvPr>
          <p:cNvSpPr txBox="1"/>
          <p:nvPr/>
        </p:nvSpPr>
        <p:spPr>
          <a:xfrm>
            <a:off x="746830" y="2964909"/>
            <a:ext cx="4946574" cy="461665"/>
          </a:xfrm>
          <a:prstGeom prst="rect">
            <a:avLst/>
          </a:prstGeom>
          <a:noFill/>
        </p:spPr>
        <p:txBody>
          <a:bodyPr wrap="square" rtlCol="0">
            <a:spAutoFit/>
          </a:bodyPr>
          <a:lstStyle/>
          <a:p>
            <a:r>
              <a:rPr lang="en-US" sz="2400" b="1" dirty="0"/>
              <a:t>https://aihealth.ischool.utexas.edu/</a:t>
            </a:r>
          </a:p>
        </p:txBody>
      </p:sp>
      <p:sp>
        <p:nvSpPr>
          <p:cNvPr id="26" name="TextBox 25">
            <a:extLst>
              <a:ext uri="{FF2B5EF4-FFF2-40B4-BE49-F238E27FC236}">
                <a16:creationId xmlns:a16="http://schemas.microsoft.com/office/drawing/2014/main" id="{70816821-A07A-402C-BFFC-77B8534FD824}"/>
              </a:ext>
            </a:extLst>
          </p:cNvPr>
          <p:cNvSpPr txBox="1"/>
          <p:nvPr/>
        </p:nvSpPr>
        <p:spPr>
          <a:xfrm>
            <a:off x="746830" y="3796807"/>
            <a:ext cx="6128997" cy="461665"/>
          </a:xfrm>
          <a:prstGeom prst="rect">
            <a:avLst/>
          </a:prstGeom>
          <a:noFill/>
        </p:spPr>
        <p:txBody>
          <a:bodyPr wrap="square" rtlCol="0">
            <a:spAutoFit/>
          </a:bodyPr>
          <a:lstStyle/>
          <a:p>
            <a:r>
              <a:rPr lang="en-US" sz="2400" b="1" dirty="0"/>
              <a:t>https://yingding.ischool.utexas.edu/</a:t>
            </a:r>
          </a:p>
        </p:txBody>
      </p:sp>
      <p:pic>
        <p:nvPicPr>
          <p:cNvPr id="27" name="Picture 26">
            <a:extLst>
              <a:ext uri="{FF2B5EF4-FFF2-40B4-BE49-F238E27FC236}">
                <a16:creationId xmlns:a16="http://schemas.microsoft.com/office/drawing/2014/main" id="{B7F2D82F-1907-4D04-9C48-9AA281909D6A}"/>
              </a:ext>
            </a:extLst>
          </p:cNvPr>
          <p:cNvPicPr>
            <a:picLocks noChangeAspect="1"/>
          </p:cNvPicPr>
          <p:nvPr/>
        </p:nvPicPr>
        <p:blipFill>
          <a:blip r:embed="rId21"/>
          <a:stretch>
            <a:fillRect/>
          </a:stretch>
        </p:blipFill>
        <p:spPr>
          <a:xfrm>
            <a:off x="6495442" y="3354675"/>
            <a:ext cx="1513400" cy="1496691"/>
          </a:xfrm>
          <a:prstGeom prst="rect">
            <a:avLst/>
          </a:prstGeom>
        </p:spPr>
      </p:pic>
      <p:pic>
        <p:nvPicPr>
          <p:cNvPr id="28" name="Picture 27">
            <a:extLst>
              <a:ext uri="{FF2B5EF4-FFF2-40B4-BE49-F238E27FC236}">
                <a16:creationId xmlns:a16="http://schemas.microsoft.com/office/drawing/2014/main" id="{B19F247D-ABF2-45DE-89B7-1CF45D1A8BF0}"/>
              </a:ext>
            </a:extLst>
          </p:cNvPr>
          <p:cNvPicPr>
            <a:picLocks noChangeAspect="1"/>
          </p:cNvPicPr>
          <p:nvPr/>
        </p:nvPicPr>
        <p:blipFill>
          <a:blip r:embed="rId22"/>
          <a:stretch>
            <a:fillRect/>
          </a:stretch>
        </p:blipFill>
        <p:spPr>
          <a:xfrm>
            <a:off x="6603185" y="1893364"/>
            <a:ext cx="1343025" cy="1377375"/>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2D6E55A9-9A81-4AFF-8024-153B95A1D93F}"/>
              </a:ext>
            </a:extLst>
          </p:cNvPr>
          <p:cNvPicPr>
            <a:picLocks noChangeAspect="1"/>
          </p:cNvPicPr>
          <p:nvPr/>
        </p:nvPicPr>
        <p:blipFill>
          <a:blip r:embed="rId23"/>
          <a:stretch>
            <a:fillRect/>
          </a:stretch>
        </p:blipFill>
        <p:spPr>
          <a:xfrm>
            <a:off x="2601330" y="1682121"/>
            <a:ext cx="2364643" cy="640136"/>
          </a:xfrm>
          <a:prstGeom prst="rect">
            <a:avLst/>
          </a:prstGeom>
        </p:spPr>
      </p:pic>
    </p:spTree>
    <p:extLst>
      <p:ext uri="{BB962C8B-B14F-4D97-AF65-F5344CB8AC3E}">
        <p14:creationId xmlns:p14="http://schemas.microsoft.com/office/powerpoint/2010/main" val="2102752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AB3FE-522A-43B6-99AB-516D8830DA74}"/>
              </a:ext>
            </a:extLst>
          </p:cNvPr>
          <p:cNvSpPr>
            <a:spLocks noGrp="1"/>
          </p:cNvSpPr>
          <p:nvPr>
            <p:ph type="title"/>
          </p:nvPr>
        </p:nvSpPr>
        <p:spPr>
          <a:xfrm>
            <a:off x="352743" y="49408"/>
            <a:ext cx="10515600" cy="1325563"/>
          </a:xfrm>
        </p:spPr>
        <p:txBody>
          <a:bodyPr/>
          <a:lstStyle/>
          <a:p>
            <a:r>
              <a:rPr lang="en-US" dirty="0"/>
              <a:t>Too fast, or too late</a:t>
            </a:r>
          </a:p>
        </p:txBody>
      </p:sp>
      <p:pic>
        <p:nvPicPr>
          <p:cNvPr id="4" name="Content Placeholder 3">
            <a:extLst>
              <a:ext uri="{FF2B5EF4-FFF2-40B4-BE49-F238E27FC236}">
                <a16:creationId xmlns:a16="http://schemas.microsoft.com/office/drawing/2014/main" id="{F192C0F9-A27F-4805-B4DA-58C60187D052}"/>
              </a:ext>
            </a:extLst>
          </p:cNvPr>
          <p:cNvPicPr>
            <a:picLocks noGrp="1" noChangeAspect="1"/>
          </p:cNvPicPr>
          <p:nvPr>
            <p:ph idx="1"/>
          </p:nvPr>
        </p:nvPicPr>
        <p:blipFill>
          <a:blip r:embed="rId2"/>
          <a:stretch>
            <a:fillRect/>
          </a:stretch>
        </p:blipFill>
        <p:spPr>
          <a:xfrm>
            <a:off x="288235" y="1253331"/>
            <a:ext cx="2883624" cy="4351338"/>
          </a:xfrm>
          <a:prstGeom prst="rect">
            <a:avLst/>
          </a:prstGeom>
        </p:spPr>
      </p:pic>
      <p:sp>
        <p:nvSpPr>
          <p:cNvPr id="5" name="TextBox 4">
            <a:extLst>
              <a:ext uri="{FF2B5EF4-FFF2-40B4-BE49-F238E27FC236}">
                <a16:creationId xmlns:a16="http://schemas.microsoft.com/office/drawing/2014/main" id="{16DAE4CC-2F76-4A70-A239-924EE3EFF41B}"/>
              </a:ext>
            </a:extLst>
          </p:cNvPr>
          <p:cNvSpPr txBox="1"/>
          <p:nvPr/>
        </p:nvSpPr>
        <p:spPr>
          <a:xfrm>
            <a:off x="152503" y="5756909"/>
            <a:ext cx="3140765" cy="646331"/>
          </a:xfrm>
          <a:prstGeom prst="rect">
            <a:avLst/>
          </a:prstGeom>
          <a:noFill/>
        </p:spPr>
        <p:txBody>
          <a:bodyPr wrap="square" rtlCol="0">
            <a:spAutoFit/>
          </a:bodyPr>
          <a:lstStyle/>
          <a:p>
            <a:r>
              <a:rPr lang="en-US" dirty="0"/>
              <a:t>Curt </a:t>
            </a:r>
            <a:r>
              <a:rPr lang="en-US" dirty="0" err="1"/>
              <a:t>Langlotz</a:t>
            </a:r>
            <a:r>
              <a:rPr lang="en-US" dirty="0"/>
              <a:t>, Director of AI in health and imaging at Stanford</a:t>
            </a:r>
          </a:p>
        </p:txBody>
      </p:sp>
      <p:sp>
        <p:nvSpPr>
          <p:cNvPr id="6" name="TextBox 5">
            <a:extLst>
              <a:ext uri="{FF2B5EF4-FFF2-40B4-BE49-F238E27FC236}">
                <a16:creationId xmlns:a16="http://schemas.microsoft.com/office/drawing/2014/main" id="{259247BD-DCED-4644-B14A-127819CE97A8}"/>
              </a:ext>
            </a:extLst>
          </p:cNvPr>
          <p:cNvSpPr txBox="1"/>
          <p:nvPr/>
        </p:nvSpPr>
        <p:spPr>
          <a:xfrm>
            <a:off x="3646407" y="2530460"/>
            <a:ext cx="7408139" cy="1200329"/>
          </a:xfrm>
          <a:prstGeom prst="rect">
            <a:avLst/>
          </a:prstGeom>
          <a:noFill/>
        </p:spPr>
        <p:txBody>
          <a:bodyPr wrap="square" rtlCol="0">
            <a:spAutoFit/>
          </a:bodyPr>
          <a:lstStyle/>
          <a:p>
            <a:r>
              <a:rPr lang="en-US" dirty="0"/>
              <a:t>The message also intends to promote the idea that all radiologists will eventually adopt AI, thereby replacing their former selves.  But regardless of which replacement scenario seems more likely, no one doubts that AI will transform how imaging professionals practice medicine.</a:t>
            </a:r>
          </a:p>
        </p:txBody>
      </p:sp>
      <p:sp>
        <p:nvSpPr>
          <p:cNvPr id="7" name="TextBox 6">
            <a:extLst>
              <a:ext uri="{FF2B5EF4-FFF2-40B4-BE49-F238E27FC236}">
                <a16:creationId xmlns:a16="http://schemas.microsoft.com/office/drawing/2014/main" id="{9CA24446-03A9-489C-A7E8-F5DF21BFAEF7}"/>
              </a:ext>
            </a:extLst>
          </p:cNvPr>
          <p:cNvSpPr txBox="1"/>
          <p:nvPr/>
        </p:nvSpPr>
        <p:spPr>
          <a:xfrm>
            <a:off x="3503531" y="1891419"/>
            <a:ext cx="7693890" cy="646331"/>
          </a:xfrm>
          <a:prstGeom prst="rect">
            <a:avLst/>
          </a:prstGeom>
          <a:noFill/>
        </p:spPr>
        <p:txBody>
          <a:bodyPr wrap="square" rtlCol="0">
            <a:spAutoFit/>
          </a:bodyPr>
          <a:lstStyle/>
          <a:p>
            <a:r>
              <a:rPr lang="en-US" dirty="0"/>
              <a:t>Many doctors complain that things are moving too fast, but the pace of AI in health has grown exponentially. If you do not deal with it now, it will be too late.</a:t>
            </a:r>
          </a:p>
        </p:txBody>
      </p:sp>
      <p:pic>
        <p:nvPicPr>
          <p:cNvPr id="8" name="Content Placeholder 3">
            <a:extLst>
              <a:ext uri="{FF2B5EF4-FFF2-40B4-BE49-F238E27FC236}">
                <a16:creationId xmlns:a16="http://schemas.microsoft.com/office/drawing/2014/main" id="{BE68B048-5814-42BC-B780-72B7FF39974B}"/>
              </a:ext>
            </a:extLst>
          </p:cNvPr>
          <p:cNvPicPr>
            <a:picLocks noChangeAspect="1"/>
          </p:cNvPicPr>
          <p:nvPr/>
        </p:nvPicPr>
        <p:blipFill>
          <a:blip r:embed="rId3"/>
          <a:stretch>
            <a:fillRect/>
          </a:stretch>
        </p:blipFill>
        <p:spPr>
          <a:xfrm>
            <a:off x="3887795" y="3801693"/>
            <a:ext cx="5258785" cy="3075341"/>
          </a:xfrm>
          <a:prstGeom prst="rect">
            <a:avLst/>
          </a:prstGeom>
        </p:spPr>
      </p:pic>
      <p:pic>
        <p:nvPicPr>
          <p:cNvPr id="3" name="Picture 2">
            <a:extLst>
              <a:ext uri="{FF2B5EF4-FFF2-40B4-BE49-F238E27FC236}">
                <a16:creationId xmlns:a16="http://schemas.microsoft.com/office/drawing/2014/main" id="{745915C0-9867-4FFF-8DDF-34156D5F3245}"/>
              </a:ext>
            </a:extLst>
          </p:cNvPr>
          <p:cNvPicPr>
            <a:picLocks noChangeAspect="1"/>
          </p:cNvPicPr>
          <p:nvPr/>
        </p:nvPicPr>
        <p:blipFill>
          <a:blip r:embed="rId4"/>
          <a:stretch>
            <a:fillRect/>
          </a:stretch>
        </p:blipFill>
        <p:spPr>
          <a:xfrm>
            <a:off x="3766386" y="4223208"/>
            <a:ext cx="5633378" cy="2232313"/>
          </a:xfrm>
          <a:prstGeom prst="rect">
            <a:avLst/>
          </a:prstGeom>
        </p:spPr>
      </p:pic>
      <p:pic>
        <p:nvPicPr>
          <p:cNvPr id="9" name="Picture 8">
            <a:extLst>
              <a:ext uri="{FF2B5EF4-FFF2-40B4-BE49-F238E27FC236}">
                <a16:creationId xmlns:a16="http://schemas.microsoft.com/office/drawing/2014/main" id="{B7AF38D1-6281-4EA8-B495-88B05FBC26B6}"/>
              </a:ext>
            </a:extLst>
          </p:cNvPr>
          <p:cNvPicPr>
            <a:picLocks noChangeAspect="1"/>
          </p:cNvPicPr>
          <p:nvPr/>
        </p:nvPicPr>
        <p:blipFill>
          <a:blip r:embed="rId5"/>
          <a:stretch>
            <a:fillRect/>
          </a:stretch>
        </p:blipFill>
        <p:spPr>
          <a:xfrm>
            <a:off x="7729318" y="0"/>
            <a:ext cx="4109939" cy="1970054"/>
          </a:xfrm>
          <a:prstGeom prst="rect">
            <a:avLst/>
          </a:prstGeom>
        </p:spPr>
      </p:pic>
      <p:sp>
        <p:nvSpPr>
          <p:cNvPr id="10" name="TextBox 9">
            <a:extLst>
              <a:ext uri="{FF2B5EF4-FFF2-40B4-BE49-F238E27FC236}">
                <a16:creationId xmlns:a16="http://schemas.microsoft.com/office/drawing/2014/main" id="{86C0F5CF-6BF5-4F30-BB81-707D91CB01D9}"/>
              </a:ext>
            </a:extLst>
          </p:cNvPr>
          <p:cNvSpPr txBox="1"/>
          <p:nvPr/>
        </p:nvSpPr>
        <p:spPr>
          <a:xfrm>
            <a:off x="9399763" y="3912124"/>
            <a:ext cx="2639733" cy="2031325"/>
          </a:xfrm>
          <a:prstGeom prst="rect">
            <a:avLst/>
          </a:prstGeom>
          <a:noFill/>
        </p:spPr>
        <p:txBody>
          <a:bodyPr wrap="square" rtlCol="0">
            <a:spAutoFit/>
          </a:bodyPr>
          <a:lstStyle/>
          <a:p>
            <a:r>
              <a:rPr lang="en-US" dirty="0"/>
              <a:t>With estimates of average diagnostic error rates ranging from 3% to 5%, there are approximately 40 million diagnostic errors involving imaging annually worldwide. </a:t>
            </a:r>
          </a:p>
        </p:txBody>
      </p:sp>
    </p:spTree>
    <p:extLst>
      <p:ext uri="{BB962C8B-B14F-4D97-AF65-F5344CB8AC3E}">
        <p14:creationId xmlns:p14="http://schemas.microsoft.com/office/powerpoint/2010/main" val="2132260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17BB1-8991-4708-BD10-C8FBFD463E21}"/>
              </a:ext>
            </a:extLst>
          </p:cNvPr>
          <p:cNvSpPr>
            <a:spLocks noGrp="1"/>
          </p:cNvSpPr>
          <p:nvPr>
            <p:ph type="title"/>
          </p:nvPr>
        </p:nvSpPr>
        <p:spPr>
          <a:xfrm>
            <a:off x="0" y="1"/>
            <a:ext cx="7751817" cy="913268"/>
          </a:xfrm>
        </p:spPr>
        <p:txBody>
          <a:bodyPr/>
          <a:lstStyle/>
          <a:p>
            <a:r>
              <a:rPr lang="en-US" dirty="0"/>
              <a:t>Healthcare Data World</a:t>
            </a:r>
          </a:p>
        </p:txBody>
      </p:sp>
      <p:pic>
        <p:nvPicPr>
          <p:cNvPr id="4" name="Content Placeholder 3">
            <a:extLst>
              <a:ext uri="{FF2B5EF4-FFF2-40B4-BE49-F238E27FC236}">
                <a16:creationId xmlns:a16="http://schemas.microsoft.com/office/drawing/2014/main" id="{1196B003-FF4B-4181-B99E-D22743EC11A1}"/>
              </a:ext>
            </a:extLst>
          </p:cNvPr>
          <p:cNvPicPr>
            <a:picLocks noGrp="1" noChangeAspect="1"/>
          </p:cNvPicPr>
          <p:nvPr>
            <p:ph idx="1"/>
          </p:nvPr>
        </p:nvPicPr>
        <p:blipFill>
          <a:blip r:embed="rId2"/>
          <a:stretch>
            <a:fillRect/>
          </a:stretch>
        </p:blipFill>
        <p:spPr>
          <a:xfrm>
            <a:off x="338820" y="1015774"/>
            <a:ext cx="3086269" cy="2794227"/>
          </a:xfrm>
          <a:prstGeom prst="rect">
            <a:avLst/>
          </a:prstGeom>
        </p:spPr>
      </p:pic>
      <p:pic>
        <p:nvPicPr>
          <p:cNvPr id="5" name="Picture 4">
            <a:extLst>
              <a:ext uri="{FF2B5EF4-FFF2-40B4-BE49-F238E27FC236}">
                <a16:creationId xmlns:a16="http://schemas.microsoft.com/office/drawing/2014/main" id="{C7AFFCD1-7E24-4EA4-A7FC-C198D3E111B0}"/>
              </a:ext>
            </a:extLst>
          </p:cNvPr>
          <p:cNvPicPr>
            <a:picLocks noChangeAspect="1"/>
          </p:cNvPicPr>
          <p:nvPr/>
        </p:nvPicPr>
        <p:blipFill>
          <a:blip r:embed="rId3"/>
          <a:stretch>
            <a:fillRect/>
          </a:stretch>
        </p:blipFill>
        <p:spPr>
          <a:xfrm>
            <a:off x="376919" y="3912507"/>
            <a:ext cx="3129304" cy="2794227"/>
          </a:xfrm>
          <a:prstGeom prst="rect">
            <a:avLst/>
          </a:prstGeom>
        </p:spPr>
      </p:pic>
      <p:pic>
        <p:nvPicPr>
          <p:cNvPr id="6" name="Picture 5">
            <a:extLst>
              <a:ext uri="{FF2B5EF4-FFF2-40B4-BE49-F238E27FC236}">
                <a16:creationId xmlns:a16="http://schemas.microsoft.com/office/drawing/2014/main" id="{59445631-8C4B-4C6A-8EFD-D28A6CC32988}"/>
              </a:ext>
            </a:extLst>
          </p:cNvPr>
          <p:cNvPicPr>
            <a:picLocks noChangeAspect="1"/>
          </p:cNvPicPr>
          <p:nvPr/>
        </p:nvPicPr>
        <p:blipFill>
          <a:blip r:embed="rId4"/>
          <a:stretch>
            <a:fillRect/>
          </a:stretch>
        </p:blipFill>
        <p:spPr>
          <a:xfrm>
            <a:off x="3763910" y="1015774"/>
            <a:ext cx="3987908" cy="2413226"/>
          </a:xfrm>
          <a:prstGeom prst="rect">
            <a:avLst/>
          </a:prstGeom>
        </p:spPr>
      </p:pic>
      <p:pic>
        <p:nvPicPr>
          <p:cNvPr id="7" name="Picture 6">
            <a:extLst>
              <a:ext uri="{FF2B5EF4-FFF2-40B4-BE49-F238E27FC236}">
                <a16:creationId xmlns:a16="http://schemas.microsoft.com/office/drawing/2014/main" id="{4D39F4B3-6476-462D-AB29-3287A456D28D}"/>
              </a:ext>
            </a:extLst>
          </p:cNvPr>
          <p:cNvPicPr>
            <a:picLocks noChangeAspect="1"/>
          </p:cNvPicPr>
          <p:nvPr/>
        </p:nvPicPr>
        <p:blipFill>
          <a:blip r:embed="rId5"/>
          <a:stretch>
            <a:fillRect/>
          </a:stretch>
        </p:blipFill>
        <p:spPr>
          <a:xfrm>
            <a:off x="8061721" y="114300"/>
            <a:ext cx="2000250" cy="1975757"/>
          </a:xfrm>
          <a:prstGeom prst="rect">
            <a:avLst/>
          </a:prstGeom>
        </p:spPr>
      </p:pic>
      <p:pic>
        <p:nvPicPr>
          <p:cNvPr id="8" name="Picture 7">
            <a:extLst>
              <a:ext uri="{FF2B5EF4-FFF2-40B4-BE49-F238E27FC236}">
                <a16:creationId xmlns:a16="http://schemas.microsoft.com/office/drawing/2014/main" id="{C9995296-5439-4D3B-A84B-41E57952B752}"/>
              </a:ext>
            </a:extLst>
          </p:cNvPr>
          <p:cNvPicPr>
            <a:picLocks noChangeAspect="1"/>
          </p:cNvPicPr>
          <p:nvPr/>
        </p:nvPicPr>
        <p:blipFill>
          <a:blip r:embed="rId6"/>
          <a:stretch>
            <a:fillRect/>
          </a:stretch>
        </p:blipFill>
        <p:spPr>
          <a:xfrm>
            <a:off x="10061971" y="114300"/>
            <a:ext cx="1943100" cy="2090057"/>
          </a:xfrm>
          <a:prstGeom prst="rect">
            <a:avLst/>
          </a:prstGeom>
        </p:spPr>
      </p:pic>
      <p:pic>
        <p:nvPicPr>
          <p:cNvPr id="9" name="Picture 8">
            <a:extLst>
              <a:ext uri="{FF2B5EF4-FFF2-40B4-BE49-F238E27FC236}">
                <a16:creationId xmlns:a16="http://schemas.microsoft.com/office/drawing/2014/main" id="{B3C34778-070C-44D6-8A1A-B068A753DB48}"/>
              </a:ext>
            </a:extLst>
          </p:cNvPr>
          <p:cNvPicPr>
            <a:picLocks noChangeAspect="1"/>
          </p:cNvPicPr>
          <p:nvPr/>
        </p:nvPicPr>
        <p:blipFill>
          <a:blip r:embed="rId7"/>
          <a:stretch>
            <a:fillRect/>
          </a:stretch>
        </p:blipFill>
        <p:spPr>
          <a:xfrm>
            <a:off x="7915103" y="2204357"/>
            <a:ext cx="4219575" cy="1410380"/>
          </a:xfrm>
          <a:prstGeom prst="rect">
            <a:avLst/>
          </a:prstGeom>
        </p:spPr>
      </p:pic>
      <p:pic>
        <p:nvPicPr>
          <p:cNvPr id="10" name="Picture 9">
            <a:extLst>
              <a:ext uri="{FF2B5EF4-FFF2-40B4-BE49-F238E27FC236}">
                <a16:creationId xmlns:a16="http://schemas.microsoft.com/office/drawing/2014/main" id="{AF391B37-A532-4A9E-A2E6-26BA902A5949}"/>
              </a:ext>
            </a:extLst>
          </p:cNvPr>
          <p:cNvPicPr>
            <a:picLocks noChangeAspect="1"/>
          </p:cNvPicPr>
          <p:nvPr/>
        </p:nvPicPr>
        <p:blipFill>
          <a:blip r:embed="rId8"/>
          <a:stretch>
            <a:fillRect/>
          </a:stretch>
        </p:blipFill>
        <p:spPr>
          <a:xfrm>
            <a:off x="7751817" y="3620181"/>
            <a:ext cx="4382861" cy="1410380"/>
          </a:xfrm>
          <a:prstGeom prst="rect">
            <a:avLst/>
          </a:prstGeom>
        </p:spPr>
      </p:pic>
      <p:pic>
        <p:nvPicPr>
          <p:cNvPr id="11" name="Picture 10">
            <a:extLst>
              <a:ext uri="{FF2B5EF4-FFF2-40B4-BE49-F238E27FC236}">
                <a16:creationId xmlns:a16="http://schemas.microsoft.com/office/drawing/2014/main" id="{B686C9E2-82F3-4073-9177-8360B4E97D7F}"/>
              </a:ext>
            </a:extLst>
          </p:cNvPr>
          <p:cNvPicPr>
            <a:picLocks noChangeAspect="1"/>
          </p:cNvPicPr>
          <p:nvPr/>
        </p:nvPicPr>
        <p:blipFill>
          <a:blip r:embed="rId9"/>
          <a:stretch>
            <a:fillRect/>
          </a:stretch>
        </p:blipFill>
        <p:spPr>
          <a:xfrm>
            <a:off x="8130775" y="5333320"/>
            <a:ext cx="3874296" cy="1410380"/>
          </a:xfrm>
          <a:prstGeom prst="rect">
            <a:avLst/>
          </a:prstGeom>
        </p:spPr>
      </p:pic>
      <p:pic>
        <p:nvPicPr>
          <p:cNvPr id="13" name="Picture 12">
            <a:extLst>
              <a:ext uri="{FF2B5EF4-FFF2-40B4-BE49-F238E27FC236}">
                <a16:creationId xmlns:a16="http://schemas.microsoft.com/office/drawing/2014/main" id="{0E68EC3C-DAB6-4F09-A436-3E8FDA5CB67F}"/>
              </a:ext>
            </a:extLst>
          </p:cNvPr>
          <p:cNvPicPr>
            <a:picLocks noChangeAspect="1"/>
          </p:cNvPicPr>
          <p:nvPr/>
        </p:nvPicPr>
        <p:blipFill>
          <a:blip r:embed="rId10"/>
          <a:stretch>
            <a:fillRect/>
          </a:stretch>
        </p:blipFill>
        <p:spPr>
          <a:xfrm>
            <a:off x="3839422" y="3810001"/>
            <a:ext cx="3874296" cy="2503713"/>
          </a:xfrm>
          <a:prstGeom prst="rect">
            <a:avLst/>
          </a:prstGeom>
        </p:spPr>
      </p:pic>
    </p:spTree>
    <p:extLst>
      <p:ext uri="{BB962C8B-B14F-4D97-AF65-F5344CB8AC3E}">
        <p14:creationId xmlns:p14="http://schemas.microsoft.com/office/powerpoint/2010/main" val="3212252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FFDA-1DE3-4526-8E59-C7931CA915E8}"/>
              </a:ext>
            </a:extLst>
          </p:cNvPr>
          <p:cNvSpPr>
            <a:spLocks noGrp="1"/>
          </p:cNvSpPr>
          <p:nvPr>
            <p:ph type="title"/>
          </p:nvPr>
        </p:nvSpPr>
        <p:spPr>
          <a:xfrm>
            <a:off x="108857" y="0"/>
            <a:ext cx="8284029" cy="1088571"/>
          </a:xfrm>
        </p:spPr>
        <p:txBody>
          <a:bodyPr/>
          <a:lstStyle/>
          <a:p>
            <a:r>
              <a:rPr lang="en-US" dirty="0"/>
              <a:t>Patient-Centered Digital Footprints</a:t>
            </a:r>
          </a:p>
        </p:txBody>
      </p:sp>
      <p:pic>
        <p:nvPicPr>
          <p:cNvPr id="4" name="Content Placeholder 3">
            <a:extLst>
              <a:ext uri="{FF2B5EF4-FFF2-40B4-BE49-F238E27FC236}">
                <a16:creationId xmlns:a16="http://schemas.microsoft.com/office/drawing/2014/main" id="{D4559054-0F0A-49B0-B4EB-448D363796BE}"/>
              </a:ext>
            </a:extLst>
          </p:cNvPr>
          <p:cNvPicPr>
            <a:picLocks noGrp="1" noChangeAspect="1"/>
          </p:cNvPicPr>
          <p:nvPr>
            <p:ph idx="1"/>
          </p:nvPr>
        </p:nvPicPr>
        <p:blipFill>
          <a:blip r:embed="rId2"/>
          <a:stretch>
            <a:fillRect/>
          </a:stretch>
        </p:blipFill>
        <p:spPr>
          <a:xfrm>
            <a:off x="729343" y="976539"/>
            <a:ext cx="6607628" cy="4956175"/>
          </a:xfrm>
          <a:prstGeom prst="rect">
            <a:avLst/>
          </a:prstGeom>
        </p:spPr>
      </p:pic>
      <p:pic>
        <p:nvPicPr>
          <p:cNvPr id="5" name="Picture 4">
            <a:extLst>
              <a:ext uri="{FF2B5EF4-FFF2-40B4-BE49-F238E27FC236}">
                <a16:creationId xmlns:a16="http://schemas.microsoft.com/office/drawing/2014/main" id="{A2F190C0-D774-4AD1-9FB1-7CE065327B76}"/>
              </a:ext>
            </a:extLst>
          </p:cNvPr>
          <p:cNvPicPr>
            <a:picLocks noChangeAspect="1"/>
          </p:cNvPicPr>
          <p:nvPr/>
        </p:nvPicPr>
        <p:blipFill>
          <a:blip r:embed="rId3"/>
          <a:stretch>
            <a:fillRect/>
          </a:stretch>
        </p:blipFill>
        <p:spPr>
          <a:xfrm>
            <a:off x="7576456" y="1240970"/>
            <a:ext cx="4474029" cy="4861605"/>
          </a:xfrm>
          <a:prstGeom prst="rect">
            <a:avLst/>
          </a:prstGeom>
        </p:spPr>
      </p:pic>
      <p:sp>
        <p:nvSpPr>
          <p:cNvPr id="6" name="Rectangle 5">
            <a:extLst>
              <a:ext uri="{FF2B5EF4-FFF2-40B4-BE49-F238E27FC236}">
                <a16:creationId xmlns:a16="http://schemas.microsoft.com/office/drawing/2014/main" id="{4B40F907-C862-4719-A193-B4475B091CDF}"/>
              </a:ext>
            </a:extLst>
          </p:cNvPr>
          <p:cNvSpPr/>
          <p:nvPr/>
        </p:nvSpPr>
        <p:spPr>
          <a:xfrm>
            <a:off x="7689202" y="6342059"/>
            <a:ext cx="4248535" cy="307777"/>
          </a:xfrm>
          <a:prstGeom prst="rect">
            <a:avLst/>
          </a:prstGeom>
        </p:spPr>
        <p:txBody>
          <a:bodyPr wrap="none">
            <a:spAutoFit/>
          </a:bodyPr>
          <a:lstStyle/>
          <a:p>
            <a:r>
              <a:rPr lang="en-US" sz="1400" dirty="0"/>
              <a:t>The Health Data Explosion at https://www.rbccm.com/</a:t>
            </a:r>
          </a:p>
        </p:txBody>
      </p:sp>
      <p:sp>
        <p:nvSpPr>
          <p:cNvPr id="7" name="Rectangle 6">
            <a:extLst>
              <a:ext uri="{FF2B5EF4-FFF2-40B4-BE49-F238E27FC236}">
                <a16:creationId xmlns:a16="http://schemas.microsoft.com/office/drawing/2014/main" id="{76A213C8-0DFB-4376-AC94-39468935FD1D}"/>
              </a:ext>
            </a:extLst>
          </p:cNvPr>
          <p:cNvSpPr/>
          <p:nvPr/>
        </p:nvSpPr>
        <p:spPr>
          <a:xfrm>
            <a:off x="326572" y="6346371"/>
            <a:ext cx="7010399" cy="307777"/>
          </a:xfrm>
          <a:prstGeom prst="rect">
            <a:avLst/>
          </a:prstGeom>
        </p:spPr>
        <p:txBody>
          <a:bodyPr wrap="square">
            <a:spAutoFit/>
          </a:bodyPr>
          <a:lstStyle/>
          <a:p>
            <a:r>
              <a:rPr lang="en-US" sz="1400" dirty="0"/>
              <a:t>https://tcf.org/content/report/strengthening-protection-patient-medical-data/?agreed=1</a:t>
            </a:r>
          </a:p>
        </p:txBody>
      </p:sp>
    </p:spTree>
    <p:extLst>
      <p:ext uri="{BB962C8B-B14F-4D97-AF65-F5344CB8AC3E}">
        <p14:creationId xmlns:p14="http://schemas.microsoft.com/office/powerpoint/2010/main" val="2669545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C60F8-C394-4DCC-B440-59902517D53F}"/>
              </a:ext>
            </a:extLst>
          </p:cNvPr>
          <p:cNvSpPr>
            <a:spLocks noGrp="1"/>
          </p:cNvSpPr>
          <p:nvPr>
            <p:ph type="title"/>
          </p:nvPr>
        </p:nvSpPr>
        <p:spPr>
          <a:xfrm>
            <a:off x="391886" y="365125"/>
            <a:ext cx="2547257" cy="5905046"/>
          </a:xfrm>
        </p:spPr>
        <p:txBody>
          <a:bodyPr>
            <a:normAutofit fontScale="90000"/>
          </a:bodyPr>
          <a:lstStyle/>
          <a:p>
            <a:r>
              <a:rPr lang="en-US" b="1" dirty="0"/>
              <a:t>Deep Learning</a:t>
            </a:r>
            <a:r>
              <a:rPr lang="en-US" dirty="0"/>
              <a:t>: The best way to deal with complex cross modality healthcare data</a:t>
            </a:r>
          </a:p>
        </p:txBody>
      </p:sp>
      <p:pic>
        <p:nvPicPr>
          <p:cNvPr id="4" name="Content Placeholder 3">
            <a:extLst>
              <a:ext uri="{FF2B5EF4-FFF2-40B4-BE49-F238E27FC236}">
                <a16:creationId xmlns:a16="http://schemas.microsoft.com/office/drawing/2014/main" id="{E8B7B555-FF8B-4867-A802-7E006590FC0B}"/>
              </a:ext>
            </a:extLst>
          </p:cNvPr>
          <p:cNvPicPr>
            <a:picLocks noGrp="1" noChangeAspect="1"/>
          </p:cNvPicPr>
          <p:nvPr>
            <p:ph idx="1"/>
          </p:nvPr>
        </p:nvPicPr>
        <p:blipFill>
          <a:blip r:embed="rId2"/>
          <a:stretch>
            <a:fillRect/>
          </a:stretch>
        </p:blipFill>
        <p:spPr>
          <a:xfrm>
            <a:off x="3494315" y="163287"/>
            <a:ext cx="8305800" cy="6193970"/>
          </a:xfrm>
          <a:prstGeom prst="rect">
            <a:avLst/>
          </a:prstGeom>
        </p:spPr>
      </p:pic>
      <p:sp>
        <p:nvSpPr>
          <p:cNvPr id="5" name="TextBox 4">
            <a:extLst>
              <a:ext uri="{FF2B5EF4-FFF2-40B4-BE49-F238E27FC236}">
                <a16:creationId xmlns:a16="http://schemas.microsoft.com/office/drawing/2014/main" id="{3F5A8C9A-DEA7-4814-BE59-E250BD578D06}"/>
              </a:ext>
            </a:extLst>
          </p:cNvPr>
          <p:cNvSpPr txBox="1"/>
          <p:nvPr/>
        </p:nvSpPr>
        <p:spPr>
          <a:xfrm>
            <a:off x="4408715" y="6488667"/>
            <a:ext cx="6477000" cy="338554"/>
          </a:xfrm>
          <a:prstGeom prst="rect">
            <a:avLst/>
          </a:prstGeom>
          <a:noFill/>
        </p:spPr>
        <p:txBody>
          <a:bodyPr wrap="square" rtlCol="0">
            <a:spAutoFit/>
          </a:bodyPr>
          <a:lstStyle/>
          <a:p>
            <a:r>
              <a:rPr lang="en-US" sz="1600" dirty="0"/>
              <a:t>https://www.nature.com/articles/s41746-022-00689-4#citeas</a:t>
            </a:r>
          </a:p>
        </p:txBody>
      </p:sp>
    </p:spTree>
    <p:extLst>
      <p:ext uri="{BB962C8B-B14F-4D97-AF65-F5344CB8AC3E}">
        <p14:creationId xmlns:p14="http://schemas.microsoft.com/office/powerpoint/2010/main" val="2151841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E7014-8591-47F6-9051-7FE02AB95019}"/>
              </a:ext>
            </a:extLst>
          </p:cNvPr>
          <p:cNvSpPr>
            <a:spLocks noGrp="1"/>
          </p:cNvSpPr>
          <p:nvPr>
            <p:ph type="title"/>
          </p:nvPr>
        </p:nvSpPr>
        <p:spPr>
          <a:xfrm>
            <a:off x="95250" y="0"/>
            <a:ext cx="10515600" cy="799949"/>
          </a:xfrm>
        </p:spPr>
        <p:txBody>
          <a:bodyPr>
            <a:normAutofit/>
          </a:bodyPr>
          <a:lstStyle/>
          <a:p>
            <a:r>
              <a:rPr lang="en-US" sz="4000" dirty="0"/>
              <a:t>Embedding is the magic language for AI</a:t>
            </a:r>
          </a:p>
        </p:txBody>
      </p:sp>
      <p:pic>
        <p:nvPicPr>
          <p:cNvPr id="4" name="Content Placeholder 3">
            <a:extLst>
              <a:ext uri="{FF2B5EF4-FFF2-40B4-BE49-F238E27FC236}">
                <a16:creationId xmlns:a16="http://schemas.microsoft.com/office/drawing/2014/main" id="{8574B06F-A444-4680-BF7F-A0CDEE4314AE}"/>
              </a:ext>
            </a:extLst>
          </p:cNvPr>
          <p:cNvPicPr>
            <a:picLocks noGrp="1" noChangeAspect="1"/>
          </p:cNvPicPr>
          <p:nvPr>
            <p:ph idx="1"/>
          </p:nvPr>
        </p:nvPicPr>
        <p:blipFill>
          <a:blip r:embed="rId2"/>
          <a:stretch>
            <a:fillRect/>
          </a:stretch>
        </p:blipFill>
        <p:spPr>
          <a:xfrm>
            <a:off x="426641" y="4036011"/>
            <a:ext cx="7707398" cy="2652712"/>
          </a:xfrm>
          <a:prstGeom prst="rect">
            <a:avLst/>
          </a:prstGeom>
        </p:spPr>
      </p:pic>
      <p:sp>
        <p:nvSpPr>
          <p:cNvPr id="5" name="Rectangle 4">
            <a:extLst>
              <a:ext uri="{FF2B5EF4-FFF2-40B4-BE49-F238E27FC236}">
                <a16:creationId xmlns:a16="http://schemas.microsoft.com/office/drawing/2014/main" id="{DA22A398-C8FD-4D36-8332-B21C9FF8B61E}"/>
              </a:ext>
            </a:extLst>
          </p:cNvPr>
          <p:cNvSpPr/>
          <p:nvPr/>
        </p:nvSpPr>
        <p:spPr>
          <a:xfrm>
            <a:off x="426641" y="6350169"/>
            <a:ext cx="3285387" cy="338554"/>
          </a:xfrm>
          <a:prstGeom prst="rect">
            <a:avLst/>
          </a:prstGeom>
        </p:spPr>
        <p:txBody>
          <a:bodyPr wrap="none">
            <a:spAutoFit/>
          </a:bodyPr>
          <a:lstStyle/>
          <a:p>
            <a:r>
              <a:rPr lang="en-US" sz="1600" dirty="0"/>
              <a:t>https://arxiv.org/pdf/1904.02633.pdf</a:t>
            </a:r>
          </a:p>
        </p:txBody>
      </p:sp>
      <p:pic>
        <p:nvPicPr>
          <p:cNvPr id="6" name="Picture 5">
            <a:extLst>
              <a:ext uri="{FF2B5EF4-FFF2-40B4-BE49-F238E27FC236}">
                <a16:creationId xmlns:a16="http://schemas.microsoft.com/office/drawing/2014/main" id="{2873506B-047D-4C0A-8CB6-FA5E868F1288}"/>
              </a:ext>
            </a:extLst>
          </p:cNvPr>
          <p:cNvPicPr>
            <a:picLocks noChangeAspect="1"/>
          </p:cNvPicPr>
          <p:nvPr/>
        </p:nvPicPr>
        <p:blipFill>
          <a:blip r:embed="rId3"/>
          <a:stretch>
            <a:fillRect/>
          </a:stretch>
        </p:blipFill>
        <p:spPr>
          <a:xfrm>
            <a:off x="337457" y="799949"/>
            <a:ext cx="7577506" cy="3040517"/>
          </a:xfrm>
          <a:prstGeom prst="rect">
            <a:avLst/>
          </a:prstGeom>
        </p:spPr>
      </p:pic>
      <p:pic>
        <p:nvPicPr>
          <p:cNvPr id="7" name="Picture 6">
            <a:extLst>
              <a:ext uri="{FF2B5EF4-FFF2-40B4-BE49-F238E27FC236}">
                <a16:creationId xmlns:a16="http://schemas.microsoft.com/office/drawing/2014/main" id="{8C183206-9BF1-4051-9D63-FB331663BA30}"/>
              </a:ext>
            </a:extLst>
          </p:cNvPr>
          <p:cNvPicPr>
            <a:picLocks noChangeAspect="1"/>
          </p:cNvPicPr>
          <p:nvPr/>
        </p:nvPicPr>
        <p:blipFill>
          <a:blip r:embed="rId4"/>
          <a:stretch>
            <a:fillRect/>
          </a:stretch>
        </p:blipFill>
        <p:spPr>
          <a:xfrm>
            <a:off x="8480972" y="160571"/>
            <a:ext cx="3622007" cy="2919965"/>
          </a:xfrm>
          <a:prstGeom prst="rect">
            <a:avLst/>
          </a:prstGeom>
        </p:spPr>
      </p:pic>
      <p:sp>
        <p:nvSpPr>
          <p:cNvPr id="8" name="Rectangle 7">
            <a:extLst>
              <a:ext uri="{FF2B5EF4-FFF2-40B4-BE49-F238E27FC236}">
                <a16:creationId xmlns:a16="http://schemas.microsoft.com/office/drawing/2014/main" id="{CDAE7F3B-D808-47C1-A6F4-6567E3744A21}"/>
              </a:ext>
            </a:extLst>
          </p:cNvPr>
          <p:cNvSpPr/>
          <p:nvPr/>
        </p:nvSpPr>
        <p:spPr>
          <a:xfrm>
            <a:off x="8614194" y="3170336"/>
            <a:ext cx="3482556" cy="338554"/>
          </a:xfrm>
          <a:prstGeom prst="rect">
            <a:avLst/>
          </a:prstGeom>
        </p:spPr>
        <p:txBody>
          <a:bodyPr wrap="none">
            <a:spAutoFit/>
          </a:bodyPr>
          <a:lstStyle/>
          <a:p>
            <a:r>
              <a:rPr lang="en-US" sz="1600" dirty="0"/>
              <a:t>https://arxiv.org/pdf/2006.10552v1.pdf</a:t>
            </a:r>
          </a:p>
        </p:txBody>
      </p:sp>
      <p:pic>
        <p:nvPicPr>
          <p:cNvPr id="9" name="Picture 8">
            <a:extLst>
              <a:ext uri="{FF2B5EF4-FFF2-40B4-BE49-F238E27FC236}">
                <a16:creationId xmlns:a16="http://schemas.microsoft.com/office/drawing/2014/main" id="{FF535C04-244A-4B36-A9F2-FC38330559CD}"/>
              </a:ext>
            </a:extLst>
          </p:cNvPr>
          <p:cNvPicPr>
            <a:picLocks noChangeAspect="1"/>
          </p:cNvPicPr>
          <p:nvPr/>
        </p:nvPicPr>
        <p:blipFill>
          <a:blip r:embed="rId5"/>
          <a:stretch>
            <a:fillRect/>
          </a:stretch>
        </p:blipFill>
        <p:spPr>
          <a:xfrm>
            <a:off x="8374050" y="3541548"/>
            <a:ext cx="3622007" cy="2808621"/>
          </a:xfrm>
          <a:prstGeom prst="rect">
            <a:avLst/>
          </a:prstGeom>
        </p:spPr>
      </p:pic>
      <p:sp>
        <p:nvSpPr>
          <p:cNvPr id="10" name="Rectangle 9">
            <a:extLst>
              <a:ext uri="{FF2B5EF4-FFF2-40B4-BE49-F238E27FC236}">
                <a16:creationId xmlns:a16="http://schemas.microsoft.com/office/drawing/2014/main" id="{26601AD2-2C55-4F2A-BBC6-7BCB5CF9021B}"/>
              </a:ext>
            </a:extLst>
          </p:cNvPr>
          <p:cNvSpPr/>
          <p:nvPr/>
        </p:nvSpPr>
        <p:spPr>
          <a:xfrm>
            <a:off x="7353977" y="6518655"/>
            <a:ext cx="4742773" cy="338554"/>
          </a:xfrm>
          <a:prstGeom prst="rect">
            <a:avLst/>
          </a:prstGeom>
        </p:spPr>
        <p:txBody>
          <a:bodyPr wrap="none">
            <a:spAutoFit/>
          </a:bodyPr>
          <a:lstStyle/>
          <a:p>
            <a:r>
              <a:rPr lang="en-US" sz="1600" dirty="0"/>
              <a:t>https://www.nature.com/articles/s41746-022-00590-0</a:t>
            </a:r>
          </a:p>
        </p:txBody>
      </p:sp>
    </p:spTree>
    <p:extLst>
      <p:ext uri="{BB962C8B-B14F-4D97-AF65-F5344CB8AC3E}">
        <p14:creationId xmlns:p14="http://schemas.microsoft.com/office/powerpoint/2010/main" val="4020783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C55C-89E6-49BA-A8B6-0205E788D574}"/>
              </a:ext>
            </a:extLst>
          </p:cNvPr>
          <p:cNvSpPr>
            <a:spLocks noGrp="1"/>
          </p:cNvSpPr>
          <p:nvPr>
            <p:ph type="title"/>
          </p:nvPr>
        </p:nvSpPr>
        <p:spPr>
          <a:xfrm>
            <a:off x="87086" y="18255"/>
            <a:ext cx="8860971" cy="1124369"/>
          </a:xfrm>
        </p:spPr>
        <p:txBody>
          <a:bodyPr/>
          <a:lstStyle/>
          <a:p>
            <a:r>
              <a:rPr lang="en-US" dirty="0"/>
              <a:t>Transformer: the Power of AI</a:t>
            </a:r>
          </a:p>
        </p:txBody>
      </p:sp>
      <p:pic>
        <p:nvPicPr>
          <p:cNvPr id="4" name="Content Placeholder 3">
            <a:extLst>
              <a:ext uri="{FF2B5EF4-FFF2-40B4-BE49-F238E27FC236}">
                <a16:creationId xmlns:a16="http://schemas.microsoft.com/office/drawing/2014/main" id="{AD1B2549-2B5A-4ADB-A23F-E38313E08D34}"/>
              </a:ext>
            </a:extLst>
          </p:cNvPr>
          <p:cNvPicPr>
            <a:picLocks noGrp="1" noChangeAspect="1"/>
          </p:cNvPicPr>
          <p:nvPr>
            <p:ph idx="1"/>
          </p:nvPr>
        </p:nvPicPr>
        <p:blipFill>
          <a:blip r:embed="rId2"/>
          <a:stretch>
            <a:fillRect/>
          </a:stretch>
        </p:blipFill>
        <p:spPr>
          <a:xfrm>
            <a:off x="87086" y="1248230"/>
            <a:ext cx="3522208" cy="5435599"/>
          </a:xfrm>
          <a:prstGeom prst="rect">
            <a:avLst/>
          </a:prstGeom>
        </p:spPr>
      </p:pic>
      <p:pic>
        <p:nvPicPr>
          <p:cNvPr id="5" name="Picture 4">
            <a:extLst>
              <a:ext uri="{FF2B5EF4-FFF2-40B4-BE49-F238E27FC236}">
                <a16:creationId xmlns:a16="http://schemas.microsoft.com/office/drawing/2014/main" id="{0E24B6D9-3CF7-424C-B0BA-7C867990B51A}"/>
              </a:ext>
            </a:extLst>
          </p:cNvPr>
          <p:cNvPicPr>
            <a:picLocks noChangeAspect="1"/>
          </p:cNvPicPr>
          <p:nvPr/>
        </p:nvPicPr>
        <p:blipFill>
          <a:blip r:embed="rId3"/>
          <a:stretch>
            <a:fillRect/>
          </a:stretch>
        </p:blipFill>
        <p:spPr>
          <a:xfrm>
            <a:off x="312286" y="1037018"/>
            <a:ext cx="1200828" cy="2102529"/>
          </a:xfrm>
          <a:prstGeom prst="rect">
            <a:avLst/>
          </a:prstGeom>
        </p:spPr>
      </p:pic>
      <p:sp>
        <p:nvSpPr>
          <p:cNvPr id="6" name="Rectangle 5">
            <a:extLst>
              <a:ext uri="{FF2B5EF4-FFF2-40B4-BE49-F238E27FC236}">
                <a16:creationId xmlns:a16="http://schemas.microsoft.com/office/drawing/2014/main" id="{8312A0A2-B131-47BA-950B-4A59106522BC}"/>
              </a:ext>
            </a:extLst>
          </p:cNvPr>
          <p:cNvSpPr/>
          <p:nvPr/>
        </p:nvSpPr>
        <p:spPr>
          <a:xfrm>
            <a:off x="3102429" y="907409"/>
            <a:ext cx="8777285" cy="1477328"/>
          </a:xfrm>
          <a:prstGeom prst="rect">
            <a:avLst/>
          </a:prstGeom>
        </p:spPr>
        <p:txBody>
          <a:bodyPr wrap="square">
            <a:spAutoFit/>
          </a:bodyPr>
          <a:lstStyle/>
          <a:p>
            <a:r>
              <a:rPr lang="en-US" b="1" dirty="0">
                <a:solidFill>
                  <a:srgbClr val="202122"/>
                </a:solidFill>
                <a:latin typeface="Arial" panose="020B0604020202020204" pitchFamily="34" charset="0"/>
              </a:rPr>
              <a:t>Theory</a:t>
            </a:r>
            <a:r>
              <a:rPr lang="en-US" dirty="0">
                <a:solidFill>
                  <a:srgbClr val="202122"/>
                </a:solidFill>
                <a:latin typeface="Arial" panose="020B0604020202020204" pitchFamily="34" charset="0"/>
              </a:rPr>
              <a:t>: adopting the mechanism of self-attention, weighting the significance of each part of the input data.</a:t>
            </a:r>
          </a:p>
          <a:p>
            <a:r>
              <a:rPr lang="en-US" b="1" dirty="0">
                <a:solidFill>
                  <a:srgbClr val="202122"/>
                </a:solidFill>
                <a:latin typeface="Arial" panose="020B0604020202020204" pitchFamily="34" charset="0"/>
              </a:rPr>
              <a:t>Project December</a:t>
            </a:r>
            <a:r>
              <a:rPr lang="en-US" dirty="0">
                <a:solidFill>
                  <a:srgbClr val="202122"/>
                </a:solidFill>
                <a:latin typeface="Arial" panose="020B0604020202020204" pitchFamily="34" charset="0"/>
              </a:rPr>
              <a:t>: GPT-3 to create hyper-realistic chatbots</a:t>
            </a:r>
          </a:p>
          <a:p>
            <a:r>
              <a:rPr lang="en-US" b="1" dirty="0">
                <a:solidFill>
                  <a:srgbClr val="202122"/>
                </a:solidFill>
                <a:latin typeface="Arial" panose="020B0604020202020204" pitchFamily="34" charset="0"/>
              </a:rPr>
              <a:t>Health Risk Prediction</a:t>
            </a:r>
            <a:r>
              <a:rPr lang="en-US" dirty="0">
                <a:solidFill>
                  <a:srgbClr val="202122"/>
                </a:solidFill>
                <a:latin typeface="Arial" panose="020B0604020202020204" pitchFamily="34" charset="0"/>
              </a:rPr>
              <a:t>: Predicting the end of life, surgical procedure (surgery), the probability of hospitalization</a:t>
            </a:r>
            <a:endParaRPr lang="en-US" dirty="0"/>
          </a:p>
        </p:txBody>
      </p:sp>
      <p:pic>
        <p:nvPicPr>
          <p:cNvPr id="8" name="Picture 7">
            <a:extLst>
              <a:ext uri="{FF2B5EF4-FFF2-40B4-BE49-F238E27FC236}">
                <a16:creationId xmlns:a16="http://schemas.microsoft.com/office/drawing/2014/main" id="{B8377570-1D19-4D64-9668-205B15570125}"/>
              </a:ext>
            </a:extLst>
          </p:cNvPr>
          <p:cNvPicPr>
            <a:picLocks noChangeAspect="1"/>
          </p:cNvPicPr>
          <p:nvPr/>
        </p:nvPicPr>
        <p:blipFill>
          <a:blip r:embed="rId4"/>
          <a:stretch>
            <a:fillRect/>
          </a:stretch>
        </p:blipFill>
        <p:spPr>
          <a:xfrm>
            <a:off x="3924128" y="2352080"/>
            <a:ext cx="7531893" cy="1754326"/>
          </a:xfrm>
          <a:prstGeom prst="rect">
            <a:avLst/>
          </a:prstGeom>
        </p:spPr>
      </p:pic>
      <p:pic>
        <p:nvPicPr>
          <p:cNvPr id="9" name="Picture 8">
            <a:extLst>
              <a:ext uri="{FF2B5EF4-FFF2-40B4-BE49-F238E27FC236}">
                <a16:creationId xmlns:a16="http://schemas.microsoft.com/office/drawing/2014/main" id="{3DAC2AFF-D981-4E15-88CC-10E62DA76E5F}"/>
              </a:ext>
            </a:extLst>
          </p:cNvPr>
          <p:cNvPicPr>
            <a:picLocks noChangeAspect="1"/>
          </p:cNvPicPr>
          <p:nvPr/>
        </p:nvPicPr>
        <p:blipFill>
          <a:blip r:embed="rId5"/>
          <a:stretch>
            <a:fillRect/>
          </a:stretch>
        </p:blipFill>
        <p:spPr>
          <a:xfrm>
            <a:off x="3832964" y="4194819"/>
            <a:ext cx="7677486" cy="2489010"/>
          </a:xfrm>
          <a:prstGeom prst="rect">
            <a:avLst/>
          </a:prstGeom>
        </p:spPr>
      </p:pic>
      <p:pic>
        <p:nvPicPr>
          <p:cNvPr id="10" name="Picture 9">
            <a:extLst>
              <a:ext uri="{FF2B5EF4-FFF2-40B4-BE49-F238E27FC236}">
                <a16:creationId xmlns:a16="http://schemas.microsoft.com/office/drawing/2014/main" id="{E8B289BB-CE3B-47E7-BF8F-DCF3601AC58D}"/>
              </a:ext>
            </a:extLst>
          </p:cNvPr>
          <p:cNvPicPr>
            <a:picLocks noChangeAspect="1"/>
          </p:cNvPicPr>
          <p:nvPr/>
        </p:nvPicPr>
        <p:blipFill>
          <a:blip r:embed="rId6"/>
          <a:stretch>
            <a:fillRect/>
          </a:stretch>
        </p:blipFill>
        <p:spPr>
          <a:xfrm>
            <a:off x="8783410" y="52427"/>
            <a:ext cx="3260952" cy="762000"/>
          </a:xfrm>
          <a:prstGeom prst="rect">
            <a:avLst/>
          </a:prstGeom>
        </p:spPr>
      </p:pic>
    </p:spTree>
    <p:extLst>
      <p:ext uri="{BB962C8B-B14F-4D97-AF65-F5344CB8AC3E}">
        <p14:creationId xmlns:p14="http://schemas.microsoft.com/office/powerpoint/2010/main" val="73869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5D470-330E-4148-9E73-50A0C1986B29}"/>
              </a:ext>
            </a:extLst>
          </p:cNvPr>
          <p:cNvSpPr>
            <a:spLocks noGrp="1"/>
          </p:cNvSpPr>
          <p:nvPr>
            <p:ph type="title"/>
          </p:nvPr>
        </p:nvSpPr>
        <p:spPr>
          <a:xfrm>
            <a:off x="0" y="18256"/>
            <a:ext cx="8632371" cy="1025478"/>
          </a:xfrm>
        </p:spPr>
        <p:txBody>
          <a:bodyPr/>
          <a:lstStyle/>
          <a:p>
            <a:r>
              <a:rPr lang="en-US" dirty="0"/>
              <a:t>Transformer: the Power of AI</a:t>
            </a:r>
          </a:p>
        </p:txBody>
      </p:sp>
      <p:sp>
        <p:nvSpPr>
          <p:cNvPr id="5" name="Rectangle 4">
            <a:extLst>
              <a:ext uri="{FF2B5EF4-FFF2-40B4-BE49-F238E27FC236}">
                <a16:creationId xmlns:a16="http://schemas.microsoft.com/office/drawing/2014/main" id="{478F3816-5BA1-4546-8A69-86B8D74EA4DE}"/>
              </a:ext>
            </a:extLst>
          </p:cNvPr>
          <p:cNvSpPr/>
          <p:nvPr/>
        </p:nvSpPr>
        <p:spPr>
          <a:xfrm>
            <a:off x="1587592" y="3832553"/>
            <a:ext cx="2960041" cy="338554"/>
          </a:xfrm>
          <a:prstGeom prst="rect">
            <a:avLst/>
          </a:prstGeom>
        </p:spPr>
        <p:txBody>
          <a:bodyPr wrap="none">
            <a:spAutoFit/>
          </a:bodyPr>
          <a:lstStyle/>
          <a:p>
            <a:r>
              <a:rPr lang="en-US" sz="1600" dirty="0"/>
              <a:t>https://arxiv.org/abs/2010.11929</a:t>
            </a:r>
          </a:p>
        </p:txBody>
      </p:sp>
      <p:pic>
        <p:nvPicPr>
          <p:cNvPr id="6" name="Picture 5">
            <a:extLst>
              <a:ext uri="{FF2B5EF4-FFF2-40B4-BE49-F238E27FC236}">
                <a16:creationId xmlns:a16="http://schemas.microsoft.com/office/drawing/2014/main" id="{64874C8E-8E1A-4F96-ACBE-8E1DB0E76EB8}"/>
              </a:ext>
            </a:extLst>
          </p:cNvPr>
          <p:cNvPicPr>
            <a:picLocks noChangeAspect="1"/>
          </p:cNvPicPr>
          <p:nvPr/>
        </p:nvPicPr>
        <p:blipFill>
          <a:blip r:embed="rId2"/>
          <a:stretch>
            <a:fillRect/>
          </a:stretch>
        </p:blipFill>
        <p:spPr>
          <a:xfrm>
            <a:off x="8835118" y="0"/>
            <a:ext cx="3356882" cy="3400642"/>
          </a:xfrm>
          <a:prstGeom prst="rect">
            <a:avLst/>
          </a:prstGeom>
        </p:spPr>
      </p:pic>
      <p:sp>
        <p:nvSpPr>
          <p:cNvPr id="8" name="Rectangle 7">
            <a:extLst>
              <a:ext uri="{FF2B5EF4-FFF2-40B4-BE49-F238E27FC236}">
                <a16:creationId xmlns:a16="http://schemas.microsoft.com/office/drawing/2014/main" id="{A374D9FD-2027-4648-A2B5-3533FB21692B}"/>
              </a:ext>
            </a:extLst>
          </p:cNvPr>
          <p:cNvSpPr/>
          <p:nvPr/>
        </p:nvSpPr>
        <p:spPr>
          <a:xfrm>
            <a:off x="8530317" y="3381787"/>
            <a:ext cx="3285387" cy="338554"/>
          </a:xfrm>
          <a:prstGeom prst="rect">
            <a:avLst/>
          </a:prstGeom>
        </p:spPr>
        <p:txBody>
          <a:bodyPr wrap="none">
            <a:spAutoFit/>
          </a:bodyPr>
          <a:lstStyle/>
          <a:p>
            <a:r>
              <a:rPr lang="en-US" sz="1600" dirty="0"/>
              <a:t>https://arxiv.org/pdf/2201.09873.pdf</a:t>
            </a:r>
          </a:p>
        </p:txBody>
      </p:sp>
      <p:pic>
        <p:nvPicPr>
          <p:cNvPr id="11" name="Content Placeholder 10">
            <a:extLst>
              <a:ext uri="{FF2B5EF4-FFF2-40B4-BE49-F238E27FC236}">
                <a16:creationId xmlns:a16="http://schemas.microsoft.com/office/drawing/2014/main" id="{8459A810-588A-42DA-BCA3-5C0923582E88}"/>
              </a:ext>
            </a:extLst>
          </p:cNvPr>
          <p:cNvPicPr>
            <a:picLocks noGrp="1" noChangeAspect="1"/>
          </p:cNvPicPr>
          <p:nvPr>
            <p:ph idx="1"/>
          </p:nvPr>
        </p:nvPicPr>
        <p:blipFill>
          <a:blip r:embed="rId3"/>
          <a:stretch>
            <a:fillRect/>
          </a:stretch>
        </p:blipFill>
        <p:spPr>
          <a:xfrm>
            <a:off x="437962" y="915622"/>
            <a:ext cx="7889608" cy="2916932"/>
          </a:xfrm>
          <a:prstGeom prst="rect">
            <a:avLst/>
          </a:prstGeom>
        </p:spPr>
      </p:pic>
      <p:pic>
        <p:nvPicPr>
          <p:cNvPr id="7" name="Picture 6">
            <a:extLst>
              <a:ext uri="{FF2B5EF4-FFF2-40B4-BE49-F238E27FC236}">
                <a16:creationId xmlns:a16="http://schemas.microsoft.com/office/drawing/2014/main" id="{89E47497-6D2C-4C75-AFE8-BD408B42EB48}"/>
              </a:ext>
            </a:extLst>
          </p:cNvPr>
          <p:cNvPicPr>
            <a:picLocks noChangeAspect="1"/>
          </p:cNvPicPr>
          <p:nvPr/>
        </p:nvPicPr>
        <p:blipFill>
          <a:blip r:embed="rId4"/>
          <a:stretch>
            <a:fillRect/>
          </a:stretch>
        </p:blipFill>
        <p:spPr>
          <a:xfrm>
            <a:off x="6640285" y="3720341"/>
            <a:ext cx="5540891" cy="2916931"/>
          </a:xfrm>
          <a:prstGeom prst="rect">
            <a:avLst/>
          </a:prstGeom>
        </p:spPr>
      </p:pic>
      <p:pic>
        <p:nvPicPr>
          <p:cNvPr id="12" name="Picture 11">
            <a:extLst>
              <a:ext uri="{FF2B5EF4-FFF2-40B4-BE49-F238E27FC236}">
                <a16:creationId xmlns:a16="http://schemas.microsoft.com/office/drawing/2014/main" id="{899ED3B4-BFFE-465F-AE9F-3D2A25073766}"/>
              </a:ext>
            </a:extLst>
          </p:cNvPr>
          <p:cNvPicPr>
            <a:picLocks noChangeAspect="1"/>
          </p:cNvPicPr>
          <p:nvPr/>
        </p:nvPicPr>
        <p:blipFill>
          <a:blip r:embed="rId5"/>
          <a:stretch>
            <a:fillRect/>
          </a:stretch>
        </p:blipFill>
        <p:spPr>
          <a:xfrm>
            <a:off x="149066" y="4272720"/>
            <a:ext cx="6629461" cy="2442382"/>
          </a:xfrm>
          <a:prstGeom prst="rect">
            <a:avLst/>
          </a:prstGeom>
        </p:spPr>
      </p:pic>
    </p:spTree>
    <p:extLst>
      <p:ext uri="{BB962C8B-B14F-4D97-AF65-F5344CB8AC3E}">
        <p14:creationId xmlns:p14="http://schemas.microsoft.com/office/powerpoint/2010/main" val="23675383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AI Health&amp;quot;&quot;/&gt;&lt;property id=&quot;20307&quot; value=&quot;256&quot;/&gt;&lt;/object&gt;&lt;object type=&quot;3&quot; unique_id=&quot;10026&quot;&gt;&lt;property id=&quot;20148&quot; value=&quot;5&quot;/&gt;&lt;property id=&quot;20300&quot; value=&quot;Slide 4 - &amp;quot;Feb 14, 2019&amp;quot;&quot;/&gt;&lt;property id=&quot;20307&quot; value=&quot;257&quot;/&gt;&lt;/object&gt;&lt;object type=&quot;3&quot; unique_id=&quot;10039&quot;&gt;&lt;property id=&quot;20148&quot; value=&quot;5&quot;/&gt;&lt;property id=&quot;20300&quot; value=&quot;Slide 2&quot;/&gt;&lt;property id=&quot;20307&quot; value=&quot;258&quot;/&gt;&lt;/object&gt;&lt;object type=&quot;3&quot; unique_id=&quot;10070&quot;&gt;&lt;property id=&quot;20148&quot; value=&quot;5&quot;/&gt;&lt;property id=&quot;20300&quot; value=&quot;Slide 3 - &amp;quot;Search pubmed&amp;quot;&quot;/&gt;&lt;property id=&quot;20307&quot; value=&quot;260&quot;/&gt;&lt;/object&gt;&lt;object type=&quot;3&quot; unique_id=&quot;10071&quot;&gt;&lt;property id=&quot;20148&quot; value=&quot;5&quot;/&gt;&lt;property id=&quot;20300&quot; value=&quot;Slide 63&quot;/&gt;&lt;property id=&quot;20307&quot; value=&quot;259&quot;/&gt;&lt;/object&gt;&lt;object type=&quot;3&quot; unique_id=&quot;10100&quot;&gt;&lt;property id=&quot;20148&quot; value=&quot;5&quot;/&gt;&lt;property id=&quot;20300&quot; value=&quot;Slide 5&quot;/&gt;&lt;property id=&quot;20307&quot; value=&quot;261&quot;/&gt;&lt;/object&gt;&lt;object type=&quot;3&quot; unique_id=&quot;10101&quot;&gt;&lt;property id=&quot;20148&quot; value=&quot;5&quot;/&gt;&lt;property id=&quot;20300&quot; value=&quot;Slide 6&quot;/&gt;&lt;property id=&quot;20307&quot; value=&quot;262&quot;/&gt;&lt;/object&gt;&lt;object type=&quot;3&quot; unique_id=&quot;10129&quot;&gt;&lt;property id=&quot;20148&quot; value=&quot;5&quot;/&gt;&lt;property id=&quot;20300&quot; value=&quot;Slide 7&quot;/&gt;&lt;property id=&quot;20307&quot; value=&quot;263&quot;/&gt;&lt;/object&gt;&lt;object type=&quot;3&quot; unique_id=&quot;10170&quot;&gt;&lt;property id=&quot;20148&quot; value=&quot;5&quot;/&gt;&lt;property id=&quot;20300&quot; value=&quot;Slide 8 - &amp;quot;Sept 2017&amp;quot;&quot;/&gt;&lt;property id=&quot;20307&quot; value=&quot;264&quot;/&gt;&lt;/object&gt;&lt;object type=&quot;3&quot; unique_id=&quot;10171&quot;&gt;&lt;property id=&quot;20148&quot; value=&quot;5&quot;/&gt;&lt;property id=&quot;20300&quot; value=&quot;Slide 9&quot;/&gt;&lt;property id=&quot;20307&quot; value=&quot;265&quot;/&gt;&lt;/object&gt;&lt;object type=&quot;3&quot; unique_id=&quot;209684&quot;&gt;&lt;property id=&quot;20148&quot; value=&quot;5&quot;/&gt;&lt;property id=&quot;20300&quot; value=&quot;Slide 10 - &amp;quot;Outlandish expectations for AI in healthcare&amp;quot;&quot;/&gt;&lt;property id=&quot;20307&quot; value=&quot;266&quot;/&gt;&lt;/object&gt;&lt;object type=&quot;3&quot; unique_id=&quot;209737&quot;&gt;&lt;property id=&quot;20148&quot; value=&quot;5&quot;/&gt;&lt;property id=&quot;20300&quot; value=&quot;Slide 11&quot;/&gt;&lt;property id=&quot;20307&quot; value=&quot;268&quot;/&gt;&lt;/object&gt;&lt;object type=&quot;3&quot; unique_id=&quot;209738&quot;&gt;&lt;property id=&quot;20148&quot; value=&quot;5&quot;/&gt;&lt;property id=&quot;20300&quot; value=&quot;Slide 12&quot;/&gt;&lt;property id=&quot;20307&quot; value=&quot;267&quot;/&gt;&lt;/object&gt;&lt;object type=&quot;3&quot; unique_id=&quot;209814&quot;&gt;&lt;property id=&quot;20148&quot; value=&quot;5&quot;/&gt;&lt;property id=&quot;20300&quot; value=&quot;Slide 13 - &amp;quot;Machine Learning and deep Learning&amp;quot;&quot;/&gt;&lt;property id=&quot;20307&quot; value=&quot;269&quot;/&gt;&lt;/object&gt;&lt;object type=&quot;3&quot; unique_id=&quot;209975&quot;&gt;&lt;property id=&quot;20148&quot; value=&quot;5&quot;/&gt;&lt;property id=&quot;20300&quot; value=&quot;Slide 14 - &amp;quot;Machine Learning&amp;quot;&quot;/&gt;&lt;property id=&quot;20307&quot; value=&quot;271&quot;/&gt;&lt;/object&gt;&lt;object type=&quot;3&quot; unique_id=&quot;209976&quot;&gt;&lt;property id=&quot;20148&quot; value=&quot;5&quot;/&gt;&lt;property id=&quot;20300&quot; value=&quot;Slide 16 - &amp;quot;Machine learning&amp;quot;&quot;/&gt;&lt;property id=&quot;20307&quot; value=&quot;270&quot;/&gt;&lt;/object&gt;&lt;object type=&quot;3&quot; unique_id=&quot;209977&quot;&gt;&lt;property id=&quot;20148&quot; value=&quot;5&quot;/&gt;&lt;property id=&quot;20300&quot; value=&quot;Slide 19 - &amp;quot;Machine Learning&amp;quot;&quot;/&gt;&lt;property id=&quot;20307&quot; value=&quot;272&quot;/&gt;&lt;/object&gt;&lt;object type=&quot;3&quot; unique_id=&quot;209978&quot;&gt;&lt;property id=&quot;20148&quot; value=&quot;5&quot;/&gt;&lt;property id=&quot;20300&quot; value=&quot;Slide 20 - &amp;quot;Feature selection: an Art&amp;quot;&quot;/&gt;&lt;property id=&quot;20307&quot; value=&quot;273&quot;/&gt;&lt;/object&gt;&lt;object type=&quot;3&quot; unique_id=&quot;210059&quot;&gt;&lt;property id=&quot;20148&quot; value=&quot;5&quot;/&gt;&lt;property id=&quot;20300&quot; value=&quot;Slide 41 - &amp;quot;ML vs. DL&amp;quot;&quot;/&gt;&lt;property id=&quot;20307&quot; value=&quot;274&quot;/&gt;&lt;/object&gt;&lt;object type=&quot;3&quot; unique_id=&quot;210060&quot;&gt;&lt;property id=&quot;20148&quot; value=&quot;5&quot;/&gt;&lt;property id=&quot;20300&quot; value=&quot;Slide 42 - &amp;quot;Deep Learning&amp;quot;&quot;/&gt;&lt;property id=&quot;20307&quot; value=&quot;275&quot;/&gt;&lt;/object&gt;&lt;object type=&quot;3&quot; unique_id=&quot;210127&quot;&gt;&lt;property id=&quot;20148&quot; value=&quot;5&quot;/&gt;&lt;property id=&quot;20300&quot; value=&quot;Slide 21 - &amp;quot;Dimension Reduction&amp;quot;&quot;/&gt;&lt;property id=&quot;20307&quot; value=&quot;276&quot;/&gt;&lt;/object&gt;&lt;object type=&quot;3&quot; unique_id=&quot;210391&quot;&gt;&lt;property id=&quot;20148&quot; value=&quot;5&quot;/&gt;&lt;property id=&quot;20300&quot; value=&quot;Slide 15&quot;/&gt;&lt;property id=&quot;20307&quot; value=&quot;279&quot;/&gt;&lt;/object&gt;&lt;object type=&quot;3&quot; unique_id=&quot;210392&quot;&gt;&lt;property id=&quot;20148&quot; value=&quot;5&quot;/&gt;&lt;property id=&quot;20300&quot; value=&quot;Slide 39 - &amp;quot;Classification or Regression&amp;quot;&quot;/&gt;&lt;property id=&quot;20307&quot; value=&quot;277&quot;/&gt;&lt;/object&gt;&lt;object type=&quot;3&quot; unique_id=&quot;210393&quot;&gt;&lt;property id=&quot;20148&quot; value=&quot;5&quot;/&gt;&lt;property id=&quot;20300&quot; value=&quot;Slide 40&quot;/&gt;&lt;property id=&quot;20307&quot; value=&quot;278&quot;/&gt;&lt;/object&gt;&lt;object type=&quot;3&quot; unique_id=&quot;210966&quot;&gt;&lt;property id=&quot;20148&quot; value=&quot;5&quot;/&gt;&lt;property id=&quot;20300&quot; value=&quot;Slide 17&quot;/&gt;&lt;property id=&quot;20307&quot; value=&quot;280&quot;/&gt;&lt;/object&gt;&lt;object type=&quot;3&quot; unique_id=&quot;210967&quot;&gt;&lt;property id=&quot;20148&quot; value=&quot;5&quot;/&gt;&lt;property id=&quot;20300&quot; value=&quot;Slide 18&quot;/&gt;&lt;property id=&quot;20307&quot; value=&quot;281&quot;/&gt;&lt;/object&gt;&lt;object type=&quot;3&quot; unique_id=&quot;210968&quot;&gt;&lt;property id=&quot;20148&quot; value=&quot;5&quot;/&gt;&lt;property id=&quot;20300&quot; value=&quot;Slide 22&quot;/&gt;&lt;property id=&quot;20307&quot; value=&quot;282&quot;/&gt;&lt;/object&gt;&lt;object type=&quot;3&quot; unique_id=&quot;210969&quot;&gt;&lt;property id=&quot;20148&quot; value=&quot;5&quot;/&gt;&lt;property id=&quot;20300&quot; value=&quot;Slide 23&quot;/&gt;&lt;property id=&quot;20307&quot; value=&quot;283&quot;/&gt;&lt;/object&gt;&lt;object type=&quot;3&quot; unique_id=&quot;210970&quot;&gt;&lt;property id=&quot;20148&quot; value=&quot;5&quot;/&gt;&lt;property id=&quot;20300&quot; value=&quot;Slide 24&quot;/&gt;&lt;property id=&quot;20307&quot; value=&quot;284&quot;/&gt;&lt;/object&gt;&lt;object type=&quot;3&quot; unique_id=&quot;210971&quot;&gt;&lt;property id=&quot;20148&quot; value=&quot;5&quot;/&gt;&lt;property id=&quot;20300&quot; value=&quot;Slide 25&quot;/&gt;&lt;property id=&quot;20307&quot; value=&quot;285&quot;/&gt;&lt;/object&gt;&lt;object type=&quot;3&quot; unique_id=&quot;210972&quot;&gt;&lt;property id=&quot;20148&quot; value=&quot;5&quot;/&gt;&lt;property id=&quot;20300&quot; value=&quot;Slide 26&quot;/&gt;&lt;property id=&quot;20307&quot; value=&quot;286&quot;/&gt;&lt;/object&gt;&lt;object type=&quot;3&quot; unique_id=&quot;210973&quot;&gt;&lt;property id=&quot;20148&quot; value=&quot;5&quot;/&gt;&lt;property id=&quot;20300&quot; value=&quot;Slide 27&quot;/&gt;&lt;property id=&quot;20307&quot; value=&quot;287&quot;/&gt;&lt;/object&gt;&lt;object type=&quot;3&quot; unique_id=&quot;210974&quot;&gt;&lt;property id=&quot;20148&quot; value=&quot;5&quot;/&gt;&lt;property id=&quot;20300&quot; value=&quot;Slide 28&quot;/&gt;&lt;property id=&quot;20307&quot; value=&quot;288&quot;/&gt;&lt;/object&gt;&lt;object type=&quot;3&quot; unique_id=&quot;210975&quot;&gt;&lt;property id=&quot;20148&quot; value=&quot;5&quot;/&gt;&lt;property id=&quot;20300&quot; value=&quot;Slide 29&quot;/&gt;&lt;property id=&quot;20307&quot; value=&quot;289&quot;/&gt;&lt;/object&gt;&lt;object type=&quot;3&quot; unique_id=&quot;210976&quot;&gt;&lt;property id=&quot;20148&quot; value=&quot;5&quot;/&gt;&lt;property id=&quot;20300&quot; value=&quot;Slide 30&quot;/&gt;&lt;property id=&quot;20307&quot; value=&quot;290&quot;/&gt;&lt;/object&gt;&lt;object type=&quot;3&quot; unique_id=&quot;210977&quot;&gt;&lt;property id=&quot;20148&quot; value=&quot;5&quot;/&gt;&lt;property id=&quot;20300&quot; value=&quot;Slide 31&quot;/&gt;&lt;property id=&quot;20307&quot; value=&quot;291&quot;/&gt;&lt;/object&gt;&lt;object type=&quot;3&quot; unique_id=&quot;210978&quot;&gt;&lt;property id=&quot;20148&quot; value=&quot;5&quot;/&gt;&lt;property id=&quot;20300&quot; value=&quot;Slide 32&quot;/&gt;&lt;property id=&quot;20307&quot; value=&quot;292&quot;/&gt;&lt;/object&gt;&lt;object type=&quot;3&quot; unique_id=&quot;210979&quot;&gt;&lt;property id=&quot;20148&quot; value=&quot;5&quot;/&gt;&lt;property id=&quot;20300&quot; value=&quot;Slide 33&quot;/&gt;&lt;property id=&quot;20307&quot; value=&quot;293&quot;/&gt;&lt;/object&gt;&lt;object type=&quot;3&quot; unique_id=&quot;210980&quot;&gt;&lt;property id=&quot;20148&quot; value=&quot;5&quot;/&gt;&lt;property id=&quot;20300&quot; value=&quot;Slide 34&quot;/&gt;&lt;property id=&quot;20307&quot; value=&quot;294&quot;/&gt;&lt;/object&gt;&lt;object type=&quot;3&quot; unique_id=&quot;210981&quot;&gt;&lt;property id=&quot;20148&quot; value=&quot;5&quot;/&gt;&lt;property id=&quot;20300&quot; value=&quot;Slide 35&quot;/&gt;&lt;property id=&quot;20307&quot; value=&quot;295&quot;/&gt;&lt;/object&gt;&lt;object type=&quot;3&quot; unique_id=&quot;210982&quot;&gt;&lt;property id=&quot;20148&quot; value=&quot;5&quot;/&gt;&lt;property id=&quot;20300&quot; value=&quot;Slide 36&quot;/&gt;&lt;property id=&quot;20307&quot; value=&quot;296&quot;/&gt;&lt;/object&gt;&lt;object type=&quot;3&quot; unique_id=&quot;210983&quot;&gt;&lt;property id=&quot;20148&quot; value=&quot;5&quot;/&gt;&lt;property id=&quot;20300&quot; value=&quot;Slide 37&quot;/&gt;&lt;property id=&quot;20307&quot; value=&quot;297&quot;/&gt;&lt;/object&gt;&lt;object type=&quot;3&quot; unique_id=&quot;210984&quot;&gt;&lt;property id=&quot;20148&quot; value=&quot;5&quot;/&gt;&lt;property id=&quot;20300&quot; value=&quot;Slide 38&quot;/&gt;&lt;property id=&quot;20307&quot; value=&quot;298&quot;/&gt;&lt;/object&gt;&lt;object type=&quot;3&quot; unique_id=&quot;210985&quot;&gt;&lt;property id=&quot;20148&quot; value=&quot;5&quot;/&gt;&lt;property id=&quot;20300&quot; value=&quot;Slide 43&quot;/&gt;&lt;property id=&quot;20307&quot; value=&quot;299&quot;/&gt;&lt;/object&gt;&lt;object type=&quot;3&quot; unique_id=&quot;211170&quot;&gt;&lt;property id=&quot;20148&quot; value=&quot;5&quot;/&gt;&lt;property id=&quot;20300&quot; value=&quot;Slide 44&quot;/&gt;&lt;property id=&quot;20307&quot; value=&quot;300&quot;/&gt;&lt;/object&gt;&lt;object type=&quot;3&quot; unique_id=&quot;211171&quot;&gt;&lt;property id=&quot;20148&quot; value=&quot;5&quot;/&gt;&lt;property id=&quot;20300&quot; value=&quot;Slide 45&quot;/&gt;&lt;property id=&quot;20307&quot; value=&quot;301&quot;/&gt;&lt;/object&gt;&lt;object type=&quot;3&quot; unique_id=&quot;211412&quot;&gt;&lt;property id=&quot;20148&quot; value=&quot;5&quot;/&gt;&lt;property id=&quot;20300&quot; value=&quot;Slide 46 - &amp;quot;CNN&amp;quot;&quot;/&gt;&lt;property id=&quot;20307&quot; value=&quot;302&quot;/&gt;&lt;/object&gt;&lt;object type=&quot;3&quot; unique_id=&quot;211413&quot;&gt;&lt;property id=&quot;20148&quot; value=&quot;5&quot;/&gt;&lt;property id=&quot;20300&quot; value=&quot;Slide 47&quot;/&gt;&lt;property id=&quot;20307&quot; value=&quot;303&quot;/&gt;&lt;/object&gt;&lt;object type=&quot;3&quot; unique_id=&quot;211414&quot;&gt;&lt;property id=&quot;20148&quot; value=&quot;5&quot;/&gt;&lt;property id=&quot;20300&quot; value=&quot;Slide 48&quot;/&gt;&lt;property id=&quot;20307&quot; value=&quot;304&quot;/&gt;&lt;/object&gt;&lt;object type=&quot;3&quot; unique_id=&quot;212109&quot;&gt;&lt;property id=&quot;20148&quot; value=&quot;5&quot;/&gt;&lt;property id=&quot;20300&quot; value=&quot;Slide 49&quot;/&gt;&lt;property id=&quot;20307&quot; value=&quot;305&quot;/&gt;&lt;/object&gt;&lt;object type=&quot;3&quot; unique_id=&quot;212318&quot;&gt;&lt;property id=&quot;20148&quot; value=&quot;5&quot;/&gt;&lt;property id=&quot;20300&quot; value=&quot;Slide 50 - &amp;quot;Computer Vision&amp;quot;&quot;/&gt;&lt;property id=&quot;20307&quot; value=&quot;306&quot;/&gt;&lt;/object&gt;&lt;object type=&quot;3&quot; unique_id=&quot;212743&quot;&gt;&lt;property id=&quot;20148&quot; value=&quot;5&quot;/&gt;&lt;property id=&quot;20300&quot; value=&quot;Slide 51&quot;/&gt;&lt;property id=&quot;20307&quot; value=&quot;307&quot;/&gt;&lt;/object&gt;&lt;object type=&quot;3&quot; unique_id=&quot;212744&quot;&gt;&lt;property id=&quot;20148&quot; value=&quot;5&quot;/&gt;&lt;property id=&quot;20300&quot; value=&quot;Slide 52 - &amp;quot;Clinical context&amp;quot;&quot;/&gt;&lt;property id=&quot;20307&quot; value=&quot;308&quot;/&gt;&lt;/object&gt;&lt;object type=&quot;3&quot; unique_id=&quot;212745&quot;&gt;&lt;property id=&quot;20148&quot; value=&quot;5&quot;/&gt;&lt;property id=&quot;20300&quot; value=&quot;Slide 53 - &amp;quot;DL in one modal data&amp;quot;&quot;/&gt;&lt;property id=&quot;20307&quot; value=&quot;309&quot;/&gt;&lt;/object&gt;&lt;object type=&quot;3&quot; unique_id=&quot;212746&quot;&gt;&lt;property id=&quot;20148&quot; value=&quot;5&quot;/&gt;&lt;property id=&quot;20300&quot; value=&quot;Slide 54 - &amp;quot;NLP&amp;quot;&quot;/&gt;&lt;property id=&quot;20307&quot; value=&quot;310&quot;/&gt;&lt;/object&gt;&lt;object type=&quot;3&quot; unique_id=&quot;213488&quot;&gt;&lt;property id=&quot;20148&quot; value=&quot;5&quot;/&gt;&lt;property id=&quot;20300&quot; value=&quot;Slide 55 - &amp;quot;Answer clinical questions&amp;quot;&quot;/&gt;&lt;property id=&quot;20307&quot; value=&quot;311&quot;/&gt;&lt;/object&gt;&lt;object type=&quot;3&quot; unique_id=&quot;213489&quot;&gt;&lt;property id=&quot;20148&quot; value=&quot;5&quot;/&gt;&lt;property id=&quot;20300&quot; value=&quot;Slide 56 - &amp;quot;NLP&amp;quot;&quot;/&gt;&lt;property id=&quot;20307&quot; value=&quot;312&quot;/&gt;&lt;/object&gt;&lt;object type=&quot;3&quot; unique_id=&quot;213490&quot;&gt;&lt;property id=&quot;20148&quot; value=&quot;5&quot;/&gt;&lt;property id=&quot;20300&quot; value=&quot;Slide 57 - &amp;quot;Reinforcement Learning&amp;quot;&quot;/&gt;&lt;property id=&quot;20307&quot; value=&quot;313&quot;/&gt;&lt;/object&gt;&lt;object type=&quot;3&quot; unique_id=&quot;213971&quot;&gt;&lt;property id=&quot;20148&quot; value=&quot;5&quot;/&gt;&lt;property id=&quot;20300&quot; value=&quot;Slide 58 - &amp;quot;surgery&amp;quot;&quot;/&gt;&lt;property id=&quot;20307&quot; value=&quot;314&quot;/&gt;&lt;/object&gt;&lt;object type=&quot;3&quot; unique_id=&quot;213972&quot;&gt;&lt;property id=&quot;20148&quot; value=&quot;5&quot;/&gt;&lt;property id=&quot;20300&quot; value=&quot;Slide 59&quot;/&gt;&lt;property id=&quot;20307&quot; value=&quot;315&quot;/&gt;&lt;/object&gt;&lt;object type=&quot;3&quot; unique_id=&quot;214159&quot;&gt;&lt;property id=&quot;20148&quot; value=&quot;5&quot;/&gt;&lt;property id=&quot;20300&quot; value=&quot;Slide 60&quot;/&gt;&lt;property id=&quot;20307&quot; value=&quot;316&quot;/&gt;&lt;/object&gt;&lt;object type=&quot;3&quot; unique_id=&quot;214349&quot;&gt;&lt;property id=&quot;20148&quot; value=&quot;5&quot;/&gt;&lt;property id=&quot;20300&quot; value=&quot;Slide 61 - &amp;quot;Genome-wide association GWA studies&amp;quot;&quot;/&gt;&lt;property id=&quot;20307&quot; value=&quot;317&quot;/&gt;&lt;/object&gt;&lt;object type=&quot;3&quot; unique_id=&quot;214670&quot;&gt;&lt;property id=&quot;20148&quot; value=&quot;5&quot;/&gt;&lt;property id=&quot;20300&quot; value=&quot;Slide 62 - &amp;quot;AI health companies and starups&amp;quot;&quot;/&gt;&lt;property id=&quot;20307&quot; value=&quot;318&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67646</TotalTime>
  <Words>1771</Words>
  <Application>Microsoft Office PowerPoint</Application>
  <PresentationFormat>Widescreen</PresentationFormat>
  <Paragraphs>115</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AI in Health</vt:lpstr>
      <vt:lpstr>Outlandish Expectations for AI in Healthcare</vt:lpstr>
      <vt:lpstr>Too fast, or too late</vt:lpstr>
      <vt:lpstr>Healthcare Data World</vt:lpstr>
      <vt:lpstr>Patient-Centered Digital Footprints</vt:lpstr>
      <vt:lpstr>Deep Learning: The best way to deal with complex cross modality healthcare data</vt:lpstr>
      <vt:lpstr>Embedding is the magic language for AI</vt:lpstr>
      <vt:lpstr>Transformer: the Power of AI</vt:lpstr>
      <vt:lpstr>Transformer: the Power of AI</vt:lpstr>
      <vt:lpstr>Multimodal Fusion Learning</vt:lpstr>
      <vt:lpstr>Knowledge Graph: The Connected Health</vt:lpstr>
      <vt:lpstr>Knowledge Graph: The Connected Health</vt:lpstr>
      <vt:lpstr>Knowledge Graph about PubMed</vt:lpstr>
      <vt:lpstr>Closed Loop of Pre-clinical and Clinical Data</vt:lpstr>
      <vt:lpstr>Knowledge Graph in Chest X-Ray</vt:lpstr>
      <vt:lpstr>Research Highlight: Human-Centered AI for Medical Imaging Diagnosis</vt:lpstr>
      <vt:lpstr>Research Highlight: Trustworthy Assertion Classification Through Prompting</vt:lpstr>
      <vt:lpstr>Research Highlight: COVID-19 Patient Health Risk Prediction</vt:lpstr>
      <vt:lpstr>Explainable AI in Health</vt:lpstr>
      <vt:lpstr>Explainable AI in Health</vt:lpstr>
      <vt:lpstr>ChatGPT: Clinical Note </vt:lpstr>
      <vt:lpstr>ChatGPT: Clinical Note </vt:lpstr>
      <vt:lpstr>ChatGPT: Clinical Note </vt:lpstr>
      <vt:lpstr>ChatGPT for Healthcare</vt:lpstr>
      <vt:lpstr>AI in Health Competitive Ecosystem</vt:lpstr>
      <vt:lpstr>Challenges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Health</dc:title>
  <dc:creator>Ding, Ying</dc:creator>
  <cp:lastModifiedBy>Ding, Ying</cp:lastModifiedBy>
  <cp:revision>205</cp:revision>
  <dcterms:created xsi:type="dcterms:W3CDTF">2019-10-06T05:18:43Z</dcterms:created>
  <dcterms:modified xsi:type="dcterms:W3CDTF">2023-05-30T01:38:20Z</dcterms:modified>
</cp:coreProperties>
</file>